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media/image40.jpg" ContentType="image/png"/>
  <Override PartName="/ppt/media/image41.jpg" ContentType="image/png"/>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40.xml" ContentType="application/vnd.openxmlformats-officedocument.presentationml.tags+xml"/>
  <Override PartName="/ppt/tags/tag7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2"/>
  </p:notesMasterIdLst>
  <p:handoutMasterIdLst>
    <p:handoutMasterId r:id="rId43"/>
  </p:handoutMasterIdLst>
  <p:sldIdLst>
    <p:sldId id="1111" r:id="rId2"/>
    <p:sldId id="1118" r:id="rId3"/>
    <p:sldId id="1123" r:id="rId4"/>
    <p:sldId id="1125" r:id="rId5"/>
    <p:sldId id="1127" r:id="rId6"/>
    <p:sldId id="1129" r:id="rId7"/>
    <p:sldId id="1131" r:id="rId8"/>
    <p:sldId id="1132" r:id="rId9"/>
    <p:sldId id="1134" r:id="rId10"/>
    <p:sldId id="1136" r:id="rId11"/>
    <p:sldId id="1137" r:id="rId12"/>
    <p:sldId id="1138" r:id="rId13"/>
    <p:sldId id="1139" r:id="rId14"/>
    <p:sldId id="1140" r:id="rId15"/>
    <p:sldId id="1142" r:id="rId16"/>
    <p:sldId id="1143" r:id="rId17"/>
    <p:sldId id="1144" r:id="rId18"/>
    <p:sldId id="1145" r:id="rId19"/>
    <p:sldId id="1146" r:id="rId20"/>
    <p:sldId id="1147" r:id="rId21"/>
    <p:sldId id="1148" r:id="rId22"/>
    <p:sldId id="1149" r:id="rId23"/>
    <p:sldId id="1150" r:id="rId24"/>
    <p:sldId id="1151" r:id="rId25"/>
    <p:sldId id="1152" r:id="rId26"/>
    <p:sldId id="1153" r:id="rId27"/>
    <p:sldId id="1154" r:id="rId28"/>
    <p:sldId id="1155" r:id="rId29"/>
    <p:sldId id="1156" r:id="rId30"/>
    <p:sldId id="1157" r:id="rId31"/>
    <p:sldId id="1158" r:id="rId32"/>
    <p:sldId id="1159" r:id="rId33"/>
    <p:sldId id="1160" r:id="rId34"/>
    <p:sldId id="1161" r:id="rId35"/>
    <p:sldId id="1162" r:id="rId36"/>
    <p:sldId id="1163" r:id="rId37"/>
    <p:sldId id="1164" r:id="rId38"/>
    <p:sldId id="1165" r:id="rId39"/>
    <p:sldId id="1166" r:id="rId40"/>
    <p:sldId id="1120" r:id="rId41"/>
  </p:sldIdLst>
  <p:sldSz cx="9144000" cy="6858000" type="screen4x3"/>
  <p:notesSz cx="7099300" cy="10234613"/>
  <p:custDataLst>
    <p:tags r:id="rId44"/>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9" userDrawn="1">
          <p15:clr>
            <a:srgbClr val="A4A3A4"/>
          </p15:clr>
        </p15:guide>
        <p15:guide id="2" pos="2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D0D8E8"/>
    <a:srgbClr val="0000FF"/>
    <a:srgbClr val="4DD393"/>
    <a:srgbClr val="00FF00"/>
    <a:srgbClr val="0087E6"/>
    <a:srgbClr val="00FFFF"/>
    <a:srgbClr val="000080"/>
    <a:srgbClr val="36B1D2"/>
    <a:srgbClr val="767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7" autoAdjust="0"/>
    <p:restoredTop sz="95244" autoAdjust="0"/>
  </p:normalViewPr>
  <p:slideViewPr>
    <p:cSldViewPr showGuides="1">
      <p:cViewPr varScale="1">
        <p:scale>
          <a:sx n="106" d="100"/>
          <a:sy n="106" d="100"/>
        </p:scale>
        <p:origin x="1356" y="138"/>
      </p:cViewPr>
      <p:guideLst>
        <p:guide orient="horz" pos="379"/>
        <p:guide pos="2834"/>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C7AC4415-E019-4AF2-9DE5-FE8B67C9608B}"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2024/3/30</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lstStyle/>
          <a:p>
            <a:pPr lvl="0" algn="r">
              <a:buNone/>
            </a:pPr>
            <a:fld id="{9A0DB2DC-4C9A-4742-B13C-FB6460FD3503}" type="slidenum">
              <a:rPr lang="zh-CN" altLang="en-US" sz="1200"/>
              <a:t>‹#›</a:t>
            </a:fld>
            <a:endParaRPr lang="zh-CN" altLang="en-US" sz="120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3076575" cy="511175"/>
          </a:xfrm>
          <a:prstGeom prst="rect">
            <a:avLst/>
          </a:prstGeom>
          <a:noFill/>
          <a:ln>
            <a:noFill/>
          </a:ln>
        </p:spPr>
        <p:txBody>
          <a:bodyPr vert="horz" wrap="square" lIns="99048" tIns="49524" rIns="99048" bIns="49524" numCol="1" anchor="t" anchorCtr="0" compatLnSpc="1"/>
          <a:lstStyle>
            <a:lvl1pP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4021138" y="0"/>
            <a:ext cx="3076575" cy="511175"/>
          </a:xfrm>
          <a:prstGeom prst="rect">
            <a:avLst/>
          </a:prstGeom>
          <a:noFill/>
          <a:ln>
            <a:noFill/>
          </a:ln>
        </p:spPr>
        <p:txBody>
          <a:bodyPr vert="horz" wrap="square" lIns="99048" tIns="49524" rIns="99048" bIns="49524" numCol="1" anchor="t" anchorCtr="0" compatLnSpc="1"/>
          <a:lstStyle>
            <a:lvl1pPr algn="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6569EFB-CB50-46EE-BBB7-C2CD868650B1}" type="datetimeFigureOut">
              <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2024/3/30</a:t>
            </a:fld>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idx="2"/>
          </p:nvPr>
        </p:nvSpPr>
        <p:spPr>
          <a:xfrm>
            <a:off x="992188" y="768350"/>
            <a:ext cx="5114925" cy="3836988"/>
          </a:xfrm>
          <a:prstGeom prst="rect">
            <a:avLst/>
          </a:prstGeom>
          <a:noFill/>
          <a:ln w="12700">
            <a:noFill/>
          </a:ln>
        </p:spPr>
      </p:sp>
      <p:sp>
        <p:nvSpPr>
          <p:cNvPr id="4101" name="备注占位符 4"/>
          <p:cNvSpPr>
            <a:spLocks noGrp="1" noChangeArrowheads="1"/>
          </p:cNvSpPr>
          <p:nvPr>
            <p:ph type="body" sz="quarter" idx="3"/>
          </p:nvPr>
        </p:nvSpPr>
        <p:spPr bwMode="auto">
          <a:xfrm>
            <a:off x="709613" y="4860925"/>
            <a:ext cx="5680075" cy="4605338"/>
          </a:xfrm>
          <a:prstGeom prst="rect">
            <a:avLst/>
          </a:prstGeom>
          <a:noFill/>
          <a:ln>
            <a:noFill/>
          </a:ln>
        </p:spPr>
        <p:txBody>
          <a:bodyPr vert="horz" wrap="square" lIns="99048" tIns="49524" rIns="99048" bIns="49524"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4102" name="页脚占位符 5"/>
          <p:cNvSpPr>
            <a:spLocks noGrp="1" noChangeArrowheads="1"/>
          </p:cNvSpPr>
          <p:nvPr>
            <p:ph type="ftr" sz="quarter" idx="4"/>
          </p:nvPr>
        </p:nvSpPr>
        <p:spPr bwMode="auto">
          <a:xfrm>
            <a:off x="0" y="9721850"/>
            <a:ext cx="3076575" cy="511175"/>
          </a:xfrm>
          <a:prstGeom prst="rect">
            <a:avLst/>
          </a:prstGeom>
          <a:noFill/>
          <a:ln>
            <a:noFill/>
          </a:ln>
        </p:spPr>
        <p:txBody>
          <a:bodyPr vert="horz" wrap="square" lIns="99048" tIns="49524" rIns="99048" bIns="49524" numCol="1" anchor="b" anchorCtr="0" compatLnSpc="1"/>
          <a:lstStyle>
            <a:lvl1pP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4021138" y="9721850"/>
            <a:ext cx="3076575" cy="511175"/>
          </a:xfrm>
          <a:prstGeom prst="rect">
            <a:avLst/>
          </a:prstGeom>
          <a:noFill/>
          <a:ln>
            <a:noFill/>
          </a:ln>
        </p:spPr>
        <p:txBody>
          <a:bodyPr vert="horz" wrap="square" lIns="99048" tIns="49524" rIns="99048" bIns="49524" numCol="1" anchor="b" anchorCtr="0" compatLnSpc="1"/>
          <a:lstStyle/>
          <a:p>
            <a:pPr lvl="0" algn="r" eaLnBrk="1" hangingPunct="1">
              <a:buNone/>
            </a:pPr>
            <a:fld id="{9A0DB2DC-4C9A-4742-B13C-FB6460FD3503}" type="slidenum">
              <a:rPr lang="zh-CN" altLang="en-US" sz="1300">
                <a:latin typeface="Calibri" panose="020F0502020204030204" pitchFamily="34" charset="0"/>
              </a:rPr>
              <a:t>‹#›</a:t>
            </a:fld>
            <a:endParaRPr lang="zh-CN" altLang="en-US" sz="130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717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latin typeface="Calibri" panose="020F0502020204030204" pitchFamily="34" charset="0"/>
              </a:rPr>
              <a:t>2</a:t>
            </a:fld>
            <a:endParaRPr lang="zh-CN" altLang="en-US" sz="13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11</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91482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12</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846508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13</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49509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14</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35770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15</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003677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16</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262219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17</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351166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18</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06892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19</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61993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20</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15280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21</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513644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22</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925786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23</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41310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24</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514938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25</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57268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26</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4162364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27</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507004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28</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2597740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29</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309722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30</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89534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4</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31</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94882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32</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981268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BC49-1912-9CEA-A7C8-A7A26FCCBBD3}"/>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828F90C-0285-32D6-1E97-76F5C63FCC90}"/>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112F6B15-4876-11DA-F52A-48D1F944B78C}"/>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B4A5299-DC75-2B71-CDD8-0B5843029D88}"/>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33</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23452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7E60-AC26-F1CF-9CAE-488B5E45CDB1}"/>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F80B582-1041-4AF7-685A-8BA8B9DC944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A078E028-15DF-DCC3-215E-A475D5151BD9}"/>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1A9B3CA-2C96-7566-5AA9-5EF7C48F038A}"/>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34</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4194606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5E46-6D83-1D87-7384-F7D12EDDB7C6}"/>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EB2C0B3F-66A8-EC57-CBE0-82B09155E68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B1B9C97B-3CCB-12EC-370F-5FFE1B1003BB}"/>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B2F59521-3EE7-92D0-E39F-4A04C47FD995}"/>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35</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112188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7E60-AC26-F1CF-9CAE-488B5E45CDB1}"/>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F80B582-1041-4AF7-685A-8BA8B9DC944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A078E028-15DF-DCC3-215E-A475D5151BD9}"/>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1A9B3CA-2C96-7566-5AA9-5EF7C48F038A}"/>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36</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93684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7E60-AC26-F1CF-9CAE-488B5E45CDB1}"/>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F80B582-1041-4AF7-685A-8BA8B9DC944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A078E028-15DF-DCC3-215E-A475D5151BD9}"/>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1A9B3CA-2C96-7566-5AA9-5EF7C48F038A}"/>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37</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3094677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7E60-AC26-F1CF-9CAE-488B5E45CDB1}"/>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F80B582-1041-4AF7-685A-8BA8B9DC944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A078E028-15DF-DCC3-215E-A475D5151BD9}"/>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1A9B3CA-2C96-7566-5AA9-5EF7C48F038A}"/>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38</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740287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7E60-AC26-F1CF-9CAE-488B5E45CDB1}"/>
            </a:ext>
          </a:extLst>
        </p:cNvPr>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F80B582-1041-4AF7-685A-8BA8B9DC9443}"/>
              </a:ext>
            </a:extLst>
          </p:cNvPr>
          <p:cNvSpPr>
            <a:spLocks noGrp="1" noRot="1" noChangeAspect="1" noTextEdit="1"/>
          </p:cNvSpPr>
          <p:nvPr>
            <p:ph type="sldImg"/>
          </p:nvPr>
        </p:nvSpPr>
        <p:spPr>
          <a:ln>
            <a:solidFill>
              <a:srgbClr val="000000">
                <a:alpha val="100000"/>
              </a:srgbClr>
            </a:solidFill>
            <a:miter lim="800000"/>
          </a:ln>
        </p:spPr>
      </p:sp>
      <p:sp>
        <p:nvSpPr>
          <p:cNvPr id="11267" name="备注占位符 2">
            <a:extLst>
              <a:ext uri="{FF2B5EF4-FFF2-40B4-BE49-F238E27FC236}">
                <a16:creationId xmlns:a16="http://schemas.microsoft.com/office/drawing/2014/main" id="{A078E028-15DF-DCC3-215E-A475D5151BD9}"/>
              </a:ext>
            </a:extLst>
          </p:cNvPr>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a:extLst>
              <a:ext uri="{FF2B5EF4-FFF2-40B4-BE49-F238E27FC236}">
                <a16:creationId xmlns:a16="http://schemas.microsoft.com/office/drawing/2014/main" id="{01A9B3CA-2C96-7566-5AA9-5EF7C48F038A}"/>
              </a:ext>
            </a:extLst>
          </p:cNvPr>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39</a:t>
            </a:fld>
            <a:endParaRPr lang="zh-CN" altLang="en-US" sz="1300">
              <a:solidFill>
                <a:srgbClr val="000000"/>
              </a:solidFill>
              <a:latin typeface="Calibri" panose="020F0502020204030204" pitchFamily="34" charset="0"/>
            </a:endParaRPr>
          </a:p>
        </p:txBody>
      </p:sp>
    </p:spTree>
    <p:extLst>
      <p:ext uri="{BB962C8B-B14F-4D97-AF65-F5344CB8AC3E}">
        <p14:creationId xmlns:p14="http://schemas.microsoft.com/office/powerpoint/2010/main" val="4021600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p:txBody>
          <a:bodyPr wrap="square" lIns="99048" tIns="49524" rIns="99048" bIns="49524" anchor="ctr" anchorCtr="0"/>
          <a:lstStyle/>
          <a:p>
            <a:pPr lvl="0"/>
            <a:endParaRPr lang="zh-CN" altLang="en-US"/>
          </a:p>
        </p:txBody>
      </p:sp>
      <p:sp>
        <p:nvSpPr>
          <p:cNvPr id="39940"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latin typeface="Calibri" panose="020F0502020204030204" pitchFamily="34" charset="0"/>
              </a:rPr>
              <a:t>40</a:t>
            </a:fld>
            <a:endParaRPr lang="zh-CN" altLang="en-US" sz="13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5</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6</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7</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8</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9</a:t>
            </a:fld>
            <a:endParaRPr lang="zh-CN" altLang="en-US" sz="1300">
              <a:solidFill>
                <a:srgbClr val="000000"/>
              </a:solidFill>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idx="1"/>
          </p:nvPr>
        </p:nvSpPr>
        <p:spPr/>
        <p:txBody>
          <a:bodyPr wrap="square" lIns="99048" tIns="49524" rIns="99048" bIns="49524" anchor="t" anchorCtr="0"/>
          <a:lstStyle/>
          <a:p>
            <a:pPr lvl="0" eaLnBrk="1" hangingPunct="1">
              <a:spcBef>
                <a:spcPct val="0"/>
              </a:spcBef>
            </a:pPr>
            <a:endParaRPr lang="zh-CN" altLang="en-US"/>
          </a:p>
        </p:txBody>
      </p:sp>
      <p:sp>
        <p:nvSpPr>
          <p:cNvPr id="1126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a:solidFill>
                  <a:srgbClr val="000000"/>
                </a:solidFill>
                <a:latin typeface="Calibri" panose="020F0502020204030204" pitchFamily="34" charset="0"/>
              </a:rPr>
              <a:t>10</a:t>
            </a:fld>
            <a:endParaRPr lang="zh-CN" altLang="en-US" sz="1300">
              <a:solidFill>
                <a:srgbClr val="000000"/>
              </a:solidFill>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5" name="矩形 4"/>
          <p:cNvSpPr>
            <a:spLocks noChangeArrowheads="1"/>
          </p:cNvSpPr>
          <p:nvPr/>
        </p:nvSpPr>
        <p:spPr bwMode="auto">
          <a:xfrm>
            <a:off x="0" y="225425"/>
            <a:ext cx="7561263" cy="647700"/>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zh-CN"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solidFill>
            <a:schemeClr val="bg1"/>
          </a:solid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9" name="矩形 8"/>
          <p:cNvSpPr/>
          <p:nvPr/>
        </p:nvSpPr>
        <p:spPr>
          <a:xfrm>
            <a:off x="0" y="620713"/>
            <a:ext cx="7019925" cy="7143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4.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15.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17.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6.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8.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1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2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30.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41.jpg"/><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tags" Target="../tags/tag40.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tags" Target="../tags/tag70.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microsoft.com/office/2007/relationships/media" Target="../media/media1.webm"/><Relationship Id="rId7"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1.webm"/></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标题 7"/>
          <p:cNvSpPr>
            <a:spLocks noGrp="1"/>
          </p:cNvSpPr>
          <p:nvPr>
            <p:ph type="ctrTitle" idx="4294967295"/>
          </p:nvPr>
        </p:nvSpPr>
        <p:spPr>
          <a:xfrm>
            <a:off x="287338" y="1052513"/>
            <a:ext cx="8569325" cy="1944687"/>
          </a:xfrm>
          <a:gradFill rotWithShape="0">
            <a:gsLst>
              <a:gs pos="0">
                <a:srgbClr val="000080">
                  <a:alpha val="100000"/>
                </a:srgbClr>
              </a:gs>
              <a:gs pos="75000">
                <a:srgbClr val="0087E6">
                  <a:alpha val="100000"/>
                </a:srgbClr>
              </a:gs>
              <a:gs pos="100000">
                <a:srgbClr val="005CBF">
                  <a:alpha val="100000"/>
                </a:srgbClr>
              </a:gs>
            </a:gsLst>
            <a:lin ang="18900000" scaled="1"/>
            <a:tileRect/>
          </a:gradFill>
        </p:spPr>
        <p:txBody>
          <a:bodyPr vert="horz" wrap="square" lIns="91440" tIns="45720" rIns="91440" bIns="45720" anchor="ctr" anchorCtr="0"/>
          <a:lstStyle>
            <a:lvl1pPr lvl="0">
              <a:buClrTx/>
              <a:buSzTx/>
              <a:buFontTx/>
              <a:defRPr/>
            </a:lvl1pPr>
          </a:lstStyle>
          <a:p>
            <a:pPr lvl="0" eaLnBrk="1" hangingPunct="1">
              <a:lnSpc>
                <a:spcPct val="120000"/>
              </a:lnSpc>
            </a:pPr>
            <a:r>
              <a:rPr lang="zh-CN" altLang="en-US" sz="4800" b="1">
                <a:solidFill>
                  <a:schemeClr val="bg1"/>
                </a:solidFill>
                <a:latin typeface="幼圆" panose="02010509060101010101" pitchFamily="49" charset="-122"/>
                <a:ea typeface="幼圆" panose="02010509060101010101" pitchFamily="49" charset="-122"/>
              </a:rPr>
              <a:t>进展汇报</a:t>
            </a:r>
            <a:endParaRPr lang="zh-CN" altLang="zh-CN" sz="4800" b="1">
              <a:solidFill>
                <a:schemeClr val="bg1"/>
              </a:solidFill>
              <a:latin typeface="幼圆" panose="02010509060101010101" pitchFamily="49" charset="-122"/>
              <a:ea typeface="幼圆" panose="02010509060101010101" pitchFamily="49" charset="-122"/>
            </a:endParaRPr>
          </a:p>
        </p:txBody>
      </p:sp>
      <p:sp>
        <p:nvSpPr>
          <p:cNvPr id="5123" name="Rectangle 5"/>
          <p:cNvSpPr/>
          <p:nvPr/>
        </p:nvSpPr>
        <p:spPr>
          <a:xfrm>
            <a:off x="2341563" y="4800600"/>
            <a:ext cx="5614987" cy="16287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dist" eaLnBrk="1" hangingPunct="1">
              <a:lnSpc>
                <a:spcPct val="150000"/>
              </a:lnSpc>
              <a:buFontTx/>
              <a:buNone/>
            </a:pPr>
            <a:r>
              <a:rPr lang="zh-CN" altLang="en-US" sz="2400">
                <a:solidFill>
                  <a:srgbClr val="0000FF"/>
                </a:solidFill>
                <a:latin typeface="幼圆" panose="02010509060101010101" pitchFamily="49" charset="-122"/>
                <a:ea typeface="幼圆" panose="02010509060101010101" pitchFamily="49" charset="-122"/>
              </a:rPr>
              <a:t>东北大学 </a:t>
            </a:r>
            <a:r>
              <a:rPr lang="zh-CN" altLang="zh-CN" sz="2400">
                <a:solidFill>
                  <a:srgbClr val="0000FF"/>
                </a:solidFill>
                <a:latin typeface="幼圆" panose="02010509060101010101" pitchFamily="49" charset="-122"/>
                <a:ea typeface="幼圆" panose="02010509060101010101" pitchFamily="49" charset="-122"/>
              </a:rPr>
              <a:t>工业</a:t>
            </a:r>
            <a:r>
              <a:rPr lang="zh-CN" altLang="en-US" sz="2400">
                <a:solidFill>
                  <a:srgbClr val="0000FF"/>
                </a:solidFill>
                <a:latin typeface="幼圆" panose="02010509060101010101" pitchFamily="49" charset="-122"/>
                <a:ea typeface="幼圆" panose="02010509060101010101" pitchFamily="49" charset="-122"/>
              </a:rPr>
              <a:t>与系统</a:t>
            </a:r>
            <a:r>
              <a:rPr lang="zh-CN" altLang="zh-CN" sz="2400">
                <a:solidFill>
                  <a:srgbClr val="0000FF"/>
                </a:solidFill>
                <a:latin typeface="幼圆" panose="02010509060101010101" pitchFamily="49" charset="-122"/>
                <a:ea typeface="幼圆" panose="02010509060101010101" pitchFamily="49" charset="-122"/>
              </a:rPr>
              <a:t>工程研究所</a:t>
            </a:r>
          </a:p>
          <a:p>
            <a:pPr marL="0" lvl="0" indent="0" algn="dist" eaLnBrk="1" hangingPunct="1">
              <a:lnSpc>
                <a:spcPct val="150000"/>
              </a:lnSpc>
              <a:buFontTx/>
              <a:buNone/>
            </a:pPr>
            <a:r>
              <a:rPr lang="zh-CN" altLang="en-US" sz="2400">
                <a:solidFill>
                  <a:srgbClr val="0000FF"/>
                </a:solidFill>
                <a:latin typeface="幼圆" panose="02010509060101010101" pitchFamily="49" charset="-122"/>
                <a:ea typeface="幼圆" panose="02010509060101010101" pitchFamily="49" charset="-122"/>
              </a:rPr>
              <a:t>智能工业数据解析与优化实验室</a:t>
            </a:r>
            <a:endParaRPr lang="zh-CN" altLang="zh-CN" sz="2400">
              <a:solidFill>
                <a:srgbClr val="0000FF"/>
              </a:solidFill>
              <a:latin typeface="幼圆" panose="02010509060101010101" pitchFamily="49" charset="-122"/>
              <a:ea typeface="幼圆" panose="02010509060101010101" pitchFamily="49" charset="-122"/>
            </a:endParaRPr>
          </a:p>
        </p:txBody>
      </p:sp>
      <p:sp>
        <p:nvSpPr>
          <p:cNvPr id="5124" name="副标题 8"/>
          <p:cNvSpPr txBox="1"/>
          <p:nvPr/>
        </p:nvSpPr>
        <p:spPr>
          <a:xfrm>
            <a:off x="1371600" y="3303588"/>
            <a:ext cx="6400800" cy="1033462"/>
          </a:xfrm>
          <a:prstGeom prst="rect">
            <a:avLst/>
          </a:prstGeom>
          <a:solidFill>
            <a:schemeClr val="bg1"/>
          </a:solid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3000">
                <a:latin typeface="幼圆" panose="02010509060101010101" pitchFamily="49" charset="-122"/>
                <a:ea typeface="幼圆" panose="02010509060101010101" pitchFamily="49" charset="-122"/>
              </a:rPr>
              <a:t>汇报人：韩子雨</a:t>
            </a:r>
            <a:endParaRPr lang="zh-CN" altLang="zh-CN" sz="3000">
              <a:latin typeface="幼圆" panose="02010509060101010101" pitchFamily="49" charset="-122"/>
              <a:ea typeface="幼圆" panose="02010509060101010101" pitchFamily="49" charset="-122"/>
            </a:endParaRPr>
          </a:p>
        </p:txBody>
      </p:sp>
      <p:pic>
        <p:nvPicPr>
          <p:cNvPr id="5125" name="图片 1"/>
          <p:cNvPicPr>
            <a:picLocks noChangeAspect="1"/>
          </p:cNvPicPr>
          <p:nvPr/>
        </p:nvPicPr>
        <p:blipFill>
          <a:blip r:embed="rId2"/>
          <a:stretch>
            <a:fillRect/>
          </a:stretch>
        </p:blipFill>
        <p:spPr>
          <a:xfrm>
            <a:off x="900113" y="5026025"/>
            <a:ext cx="1285875" cy="128587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修改模型，编写代码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将管网监测页面完善利用率、总放散量、煤气柜可以实时显示更新</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2023.7.22</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3" name="QQ视频20230714231652">
            <a:hlinkClick r:id="" action="ppaction://media"/>
            <a:extLst>
              <a:ext uri="{FF2B5EF4-FFF2-40B4-BE49-F238E27FC236}">
                <a16:creationId xmlns:a16="http://schemas.microsoft.com/office/drawing/2014/main" id="{EA3B10D2-9F45-9CF5-79FC-0BA7D15C43E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9531" t="6164" b="7563"/>
          <a:stretch/>
        </p:blipFill>
        <p:spPr>
          <a:xfrm>
            <a:off x="2051720" y="3644394"/>
            <a:ext cx="4464496" cy="31428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目前使用</a:t>
            </a:r>
            <a:r>
              <a:rPr lang="en-US" altLang="zh-CN" sz="2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Gurobi</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求解器</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求解模型</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将历史查询界面的后端数据跟前端连接，但是煤气类型和查询对象搜索框显示不出来还无法进行查询</a:t>
            </a: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2023.7.29</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5" name="图片 4">
            <a:extLst>
              <a:ext uri="{FF2B5EF4-FFF2-40B4-BE49-F238E27FC236}">
                <a16:creationId xmlns:a16="http://schemas.microsoft.com/office/drawing/2014/main" id="{7111FB81-5F00-0FAF-59AC-00014A4A1B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3648" y="3950004"/>
            <a:ext cx="5688632" cy="2920463"/>
          </a:xfrm>
          <a:prstGeom prst="rect">
            <a:avLst/>
          </a:prstGeom>
        </p:spPr>
      </p:pic>
    </p:spTree>
    <p:extLst>
      <p:ext uri="{BB962C8B-B14F-4D97-AF65-F5344CB8AC3E}">
        <p14:creationId xmlns:p14="http://schemas.microsoft.com/office/powerpoint/2010/main" val="3908370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使用</a:t>
            </a:r>
            <a:r>
              <a:rPr lang="en-US" altLang="zh-CN" sz="2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Gurobi</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求解器求解出结果，正在使用编写拉格朗日算法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历史查询界面可以进行搜索功能</a:t>
            </a: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2023.9.1</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4" name="图片 3">
            <a:extLst>
              <a:ext uri="{FF2B5EF4-FFF2-40B4-BE49-F238E27FC236}">
                <a16:creationId xmlns:a16="http://schemas.microsoft.com/office/drawing/2014/main" id="{3F7278A7-1D8B-D222-03FB-956CEDA940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3677934"/>
            <a:ext cx="5904656" cy="2991154"/>
          </a:xfrm>
          <a:prstGeom prst="rect">
            <a:avLst/>
          </a:prstGeom>
        </p:spPr>
      </p:pic>
    </p:spTree>
    <p:extLst>
      <p:ext uri="{BB962C8B-B14F-4D97-AF65-F5344CB8AC3E}">
        <p14:creationId xmlns:p14="http://schemas.microsoft.com/office/powerpoint/2010/main" val="398796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目前正在求解拉格朗日算法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管网检测：</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2023.9.9</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3" name="管网检测">
            <a:hlinkClick r:id="" action="ppaction://media"/>
            <a:extLst>
              <a:ext uri="{FF2B5EF4-FFF2-40B4-BE49-F238E27FC236}">
                <a16:creationId xmlns:a16="http://schemas.microsoft.com/office/drawing/2014/main" id="{74A06826-C0B2-68D0-E048-43D08B484ED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979712" y="3210425"/>
            <a:ext cx="6336704" cy="3564396"/>
          </a:xfrm>
          <a:prstGeom prst="rect">
            <a:avLst/>
          </a:prstGeom>
        </p:spPr>
      </p:pic>
    </p:spTree>
    <p:extLst>
      <p:ext uri="{BB962C8B-B14F-4D97-AF65-F5344CB8AC3E}">
        <p14:creationId xmlns:p14="http://schemas.microsoft.com/office/powerpoint/2010/main" val="27698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煤气平衡界面</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2023.9.9</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4" name="煤气平衡">
            <a:hlinkClick r:id="" action="ppaction://media"/>
            <a:extLst>
              <a:ext uri="{FF2B5EF4-FFF2-40B4-BE49-F238E27FC236}">
                <a16:creationId xmlns:a16="http://schemas.microsoft.com/office/drawing/2014/main" id="{884CFD8B-5878-6E52-08FF-9C6D83AF4A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2600" y="2423309"/>
            <a:ext cx="7388313" cy="4155926"/>
          </a:xfrm>
          <a:prstGeom prst="rect">
            <a:avLst/>
          </a:prstGeom>
        </p:spPr>
      </p:pic>
    </p:spTree>
    <p:extLst>
      <p:ext uri="{BB962C8B-B14F-4D97-AF65-F5344CB8AC3E}">
        <p14:creationId xmlns:p14="http://schemas.microsoft.com/office/powerpoint/2010/main" val="309609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870392"/>
            <a:ext cx="7920355" cy="4483418"/>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indent="0" algn="just">
              <a:lnSpc>
                <a:spcPct val="130000"/>
              </a:lnSpc>
              <a:spcBef>
                <a:spcPct val="0"/>
              </a:spcBef>
              <a:buNone/>
            </a:pPr>
            <a:endParaRPr lang="zh-CN" altLang="zh-CN" sz="2000" dirty="0"/>
          </a:p>
          <a:p>
            <a:pPr marL="0" lvl="0" indent="0" algn="just">
              <a:lnSpc>
                <a:spcPct val="130000"/>
              </a:lnSpc>
              <a:spcBef>
                <a:spcPct val="0"/>
              </a:spcBef>
              <a:buNone/>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2023.10.7</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FD27F395-5C00-8C08-1322-55F97183FBF0}"/>
                  </a:ext>
                </a:extLst>
              </p:cNvPr>
              <p:cNvGraphicFramePr>
                <a:graphicFrameLocks noGrp="1"/>
              </p:cNvGraphicFramePr>
              <p:nvPr>
                <p:extLst>
                  <p:ext uri="{D42A27DB-BD31-4B8C-83A1-F6EECF244321}">
                    <p14:modId xmlns:p14="http://schemas.microsoft.com/office/powerpoint/2010/main" val="2842536459"/>
                  </p:ext>
                </p:extLst>
              </p:nvPr>
            </p:nvGraphicFramePr>
            <p:xfrm>
              <a:off x="683895" y="2299468"/>
              <a:ext cx="7514797" cy="2399094"/>
            </p:xfrm>
            <a:graphic>
              <a:graphicData uri="http://schemas.openxmlformats.org/drawingml/2006/table">
                <a:tbl>
                  <a:tblPr firstRow="1" bandRow="1">
                    <a:tableStyleId>{5C22544A-7EE6-4342-B048-85BDC9FD1C3A}</a:tableStyleId>
                  </a:tblPr>
                  <a:tblGrid>
                    <a:gridCol w="590734">
                      <a:extLst>
                        <a:ext uri="{9D8B030D-6E8A-4147-A177-3AD203B41FA5}">
                          <a16:colId xmlns:a16="http://schemas.microsoft.com/office/drawing/2014/main" val="3602478940"/>
                        </a:ext>
                      </a:extLst>
                    </a:gridCol>
                    <a:gridCol w="3153355">
                      <a:extLst>
                        <a:ext uri="{9D8B030D-6E8A-4147-A177-3AD203B41FA5}">
                          <a16:colId xmlns:a16="http://schemas.microsoft.com/office/drawing/2014/main" val="3656226469"/>
                        </a:ext>
                      </a:extLst>
                    </a:gridCol>
                    <a:gridCol w="3770708">
                      <a:extLst>
                        <a:ext uri="{9D8B030D-6E8A-4147-A177-3AD203B41FA5}">
                          <a16:colId xmlns:a16="http://schemas.microsoft.com/office/drawing/2014/main" val="3221542420"/>
                        </a:ext>
                      </a:extLst>
                    </a:gridCol>
                  </a:tblGrid>
                  <a:tr h="678214">
                    <a:tc>
                      <a:txBody>
                        <a:bodyPr/>
                        <a:lstStyle/>
                        <a:p>
                          <a:pPr algn="ctr"/>
                          <a:endParaRPr lang="zh-CN" altLang="en-US" dirty="0"/>
                        </a:p>
                      </a:txBody>
                      <a:tcPr anchor="ctr"/>
                    </a:tc>
                    <a:tc>
                      <a:txBody>
                        <a:bodyPr/>
                        <a:lstStyle/>
                        <a:p>
                          <a:pPr marL="179705" indent="-179705" algn="ctr">
                            <a:lnSpc>
                              <a:spcPct val="130000"/>
                            </a:lnSpc>
                            <a:spcBef>
                              <a:spcPct val="0"/>
                            </a:spcBef>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多余煤气供给发电厂产生电所节省的用电成本</a:t>
                          </a:r>
                        </a:p>
                      </a:txBody>
                      <a:tcPr anchor="ctr"/>
                    </a:tc>
                    <a:tc>
                      <a:txBody>
                        <a:bodyPr/>
                        <a:lstStyle/>
                        <a:p>
                          <a:pPr marL="179705" indent="-179705" algn="ctr">
                            <a:lnSpc>
                              <a:spcPct val="130000"/>
                            </a:lnSpc>
                            <a:spcBef>
                              <a:spcPct val="0"/>
                            </a:spcBef>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电厂热值损失所增加的购电成本</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705887853"/>
                      </a:ext>
                    </a:extLst>
                  </a:tr>
                  <a:tr h="523822">
                    <a:tc>
                      <a:txBody>
                        <a:bodyPr/>
                        <a:lstStyle/>
                        <a:p>
                          <a:pPr algn="ctr"/>
                          <a:r>
                            <a:rPr lang="zh-CN" altLang="en-US" sz="1600" b="0" kern="1200" dirty="0">
                              <a:solidFill>
                                <a:schemeClr val="tx1"/>
                              </a:solidFill>
                              <a:latin typeface="+mn-lt"/>
                              <a:ea typeface="+mn-ea"/>
                              <a:cs typeface="+mn-cs"/>
                            </a:rPr>
                            <a:t>目标函数</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𝑚𝑖𝑛</m:t>
                                </m:r>
                                <m:r>
                                  <a:rPr lang="en-US" altLang="zh-CN" sz="1600">
                                    <a:latin typeface="Cambria Math" panose="02040503050406030204" pitchFamily="18" charset="0"/>
                                  </a:rPr>
                                  <m:t> </m:t>
                                </m:r>
                                <m:r>
                                  <a:rPr lang="en-US" altLang="zh-CN" sz="1600" i="1">
                                    <a:latin typeface="Cambria Math" panose="02040503050406030204" pitchFamily="18" charset="0"/>
                                  </a:rPr>
                                  <m:t>𝐹</m:t>
                                </m:r>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2</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3</m:t>
                                    </m:r>
                                  </m:sub>
                                </m:sSub>
                              </m:oMath>
                            </m:oMathPara>
                          </a14:m>
                          <a:endParaRPr lang="zh-CN" altLang="en-US"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𝑚𝑖𝑛</m:t>
                                </m:r>
                                <m:r>
                                  <a:rPr lang="en-US" altLang="zh-CN" sz="1600">
                                    <a:latin typeface="Cambria Math" panose="02040503050406030204" pitchFamily="18" charset="0"/>
                                  </a:rPr>
                                  <m:t> </m:t>
                                </m:r>
                                <m:r>
                                  <a:rPr lang="en-US" altLang="zh-CN" sz="1600" i="1">
                                    <a:latin typeface="Cambria Math" panose="02040503050406030204" pitchFamily="18" charset="0"/>
                                  </a:rPr>
                                  <m:t>𝐹</m:t>
                                </m:r>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1</m:t>
                                    </m:r>
                                  </m:sub>
                                </m:sSub>
                                <m:r>
                                  <a:rPr lang="en-US" altLang="zh-CN" sz="1600" b="0" i="1" smtClean="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2</m:t>
                                    </m:r>
                                  </m:sub>
                                </m:sSub>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3</m:t>
                                    </m:r>
                                  </m:sub>
                                </m:sSub>
                              </m:oMath>
                            </m:oMathPara>
                          </a14:m>
                          <a:endParaRPr lang="zh-CN" altLang="en-US" sz="1600" dirty="0"/>
                        </a:p>
                      </a:txBody>
                      <a:tcPr anchor="ctr"/>
                    </a:tc>
                    <a:extLst>
                      <a:ext uri="{0D108BD9-81ED-4DB2-BD59-A6C34878D82A}">
                        <a16:rowId xmlns:a16="http://schemas.microsoft.com/office/drawing/2014/main" val="4061137858"/>
                      </a:ext>
                    </a:extLst>
                  </a:tr>
                  <a:tr h="1050036">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600" i="1" smtClean="0">
                                        <a:latin typeface="Cambria Math" panose="02040503050406030204" pitchFamily="18" charset="0"/>
                                      </a:rPr>
                                    </m:ctrlPr>
                                  </m:sSubPr>
                                  <m:e>
                                    <m:r>
                                      <a:rPr lang="en-US" altLang="zh-CN" sz="1600" i="1">
                                        <a:latin typeface="Cambria Math" panose="02040503050406030204" pitchFamily="18" charset="0"/>
                                      </a:rPr>
                                      <m:t>𝐹</m:t>
                                    </m:r>
                                  </m:e>
                                  <m:sub>
                                    <m:r>
                                      <a:rPr lang="en-US" altLang="zh-CN" sz="1600">
                                        <a:latin typeface="Cambria Math" panose="02040503050406030204" pitchFamily="18" charset="0"/>
                                      </a:rPr>
                                      <m:t>2</m:t>
                                    </m:r>
                                  </m:sub>
                                </m:sSub>
                              </m:oMath>
                            </m:oMathPara>
                          </a14:m>
                          <a:endParaRPr lang="zh-CN" altLang="en-US" sz="1600" b="0" i="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𝑡</m:t>
                                    </m:r>
                                  </m:sub>
                                  <m:sup>
                                    <m:r>
                                      <a:rPr lang="zh-CN" altLang="en-US" sz="1600" i="1">
                                        <a:latin typeface="Cambria Math" panose="02040503050406030204" pitchFamily="18" charset="0"/>
                                      </a:rPr>
                                      <m:t>𝑇</m:t>
                                    </m:r>
                                  </m:sup>
                                  <m:e>
                                    <m:d>
                                      <m:dPr>
                                        <m:ctrlPr>
                                          <a:rPr lang="zh-CN" altLang="en-US" sz="1600" i="1">
                                            <a:solidFill>
                                              <a:srgbClr val="836967"/>
                                            </a:solidFill>
                                            <a:latin typeface="Cambria Math" panose="02040503050406030204" pitchFamily="18" charset="0"/>
                                          </a:rPr>
                                        </m:ctrlPr>
                                      </m:dPr>
                                      <m:e>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𝐶</m:t>
                                            </m:r>
                                          </m:e>
                                          <m:sub>
                                            <m:r>
                                              <a:rPr lang="zh-CN" altLang="en-US" sz="1600" i="1">
                                                <a:latin typeface="Cambria Math" panose="02040503050406030204" pitchFamily="18" charset="0"/>
                                              </a:rPr>
                                              <m:t>𝑡</m:t>
                                            </m:r>
                                          </m:sub>
                                          <m:sup>
                                            <m:r>
                                              <a:rPr lang="zh-CN" altLang="en-US" sz="1600" i="1">
                                                <a:latin typeface="Cambria Math" panose="02040503050406030204" pitchFamily="18" charset="0"/>
                                              </a:rPr>
                                              <m:t>𝑒𝑙𝑒𝑐</m:t>
                                            </m:r>
                                          </m:sup>
                                        </m:sSubSup>
                                        <m:r>
                                          <a:rPr lang="zh-CN" altLang="en-US" sz="1600" i="0">
                                            <a:latin typeface="Cambria Math" panose="02040503050406030204" pitchFamily="18" charset="0"/>
                                          </a:rPr>
                                          <m:t>−0.3</m:t>
                                        </m:r>
                                      </m:e>
                                    </m:d>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𝐸</m:t>
                                        </m:r>
                                      </m:e>
                                      <m:sub>
                                        <m:r>
                                          <a:rPr lang="zh-CN" altLang="en-US" sz="1600" i="1">
                                            <a:latin typeface="Cambria Math" panose="02040503050406030204" pitchFamily="18" charset="0"/>
                                          </a:rPr>
                                          <m:t>𝑔𝑒𝑛𝑡</m:t>
                                        </m:r>
                                      </m:sub>
                                    </m:sSub>
                                  </m:e>
                                </m:nary>
                              </m:oMath>
                            </m:oMathPara>
                          </a14:m>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chr m:val="∑"/>
                                    <m:limLoc m:val="subSup"/>
                                    <m:ctrlPr>
                                      <a:rPr lang="zh-CN" altLang="en-US" sz="1600" i="1">
                                        <a:latin typeface="Cambria Math" panose="02040503050406030204" pitchFamily="18" charset="0"/>
                                      </a:rPr>
                                    </m:ctrlPr>
                                  </m:naryPr>
                                  <m:sub>
                                    <m:r>
                                      <a:rPr lang="zh-CN" altLang="en-US" sz="1600" i="1">
                                        <a:latin typeface="Cambria Math" panose="02040503050406030204" pitchFamily="18" charset="0"/>
                                      </a:rPr>
                                      <m:t>𝑡</m:t>
                                    </m:r>
                                  </m:sub>
                                  <m:sup>
                                    <m:r>
                                      <a:rPr lang="zh-CN" altLang="en-US" sz="1600" i="1">
                                        <a:latin typeface="Cambria Math" panose="02040503050406030204" pitchFamily="18" charset="0"/>
                                      </a:rPr>
                                      <m:t>𝑇</m:t>
                                    </m:r>
                                  </m:sup>
                                  <m:e>
                                    <m:f>
                                      <m:fPr>
                                        <m:ctrlPr>
                                          <a:rPr lang="en-US" altLang="zh-CN" sz="1600" b="0" i="1" smtClean="0">
                                            <a:solidFill>
                                              <a:srgbClr val="836967"/>
                                            </a:solidFill>
                                            <a:latin typeface="Cambria Math" panose="02040503050406030204" pitchFamily="18" charset="0"/>
                                          </a:rPr>
                                        </m:ctrlPr>
                                      </m:fPr>
                                      <m:num>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h𝑣</m:t>
                                                </m:r>
                                              </m:e>
                                              <m:sub>
                                                <m:r>
                                                  <a:rPr lang="en-US" altLang="zh-CN" sz="1600" b="0" i="1" smtClean="0">
                                                    <a:latin typeface="Cambria Math" panose="02040503050406030204" pitchFamily="18" charset="0"/>
                                                  </a:rPr>
                                                  <m:t>𝑡</m:t>
                                                </m:r>
                                              </m:sub>
                                            </m:sSub>
                                            <m:r>
                                              <a:rPr lang="en-US" altLang="zh-CN" sz="1600" b="0" i="1" smtClean="0">
                                                <a:solidFill>
                                                  <a:srgbClr val="836967"/>
                                                </a:solidFill>
                                                <a:latin typeface="Cambria Math" panose="02040503050406030204" pitchFamily="18" charset="0"/>
                                              </a:rPr>
                                              <m:t>−</m:t>
                                            </m:r>
                                            <m:nary>
                                              <m:naryPr>
                                                <m:chr m:val="∑"/>
                                                <m:limLoc m:val="subSup"/>
                                                <m:ctrlPr>
                                                  <a:rPr lang="zh-CN" altLang="en-US" sz="1600" b="0" i="1" smtClean="0">
                                                    <a:solidFill>
                                                      <a:schemeClr val="tx1"/>
                                                    </a:solidFill>
                                                    <a:latin typeface="Cambria Math" panose="02040503050406030204" pitchFamily="18" charset="0"/>
                                                  </a:rPr>
                                                </m:ctrlPr>
                                              </m:naryPr>
                                              <m:sub>
                                                <m:r>
                                                  <a:rPr lang="zh-CN" altLang="en-US" sz="1600" i="1">
                                                    <a:solidFill>
                                                      <a:schemeClr val="tx1"/>
                                                    </a:solidFill>
                                                    <a:latin typeface="Cambria Math" panose="02040503050406030204" pitchFamily="18" charset="0"/>
                                                  </a:rPr>
                                                  <m:t>𝑗</m:t>
                                                </m:r>
                                              </m:sub>
                                              <m:sup>
                                                <m:r>
                                                  <a:rPr lang="zh-CN" altLang="en-US" sz="1600" i="1">
                                                    <a:solidFill>
                                                      <a:schemeClr val="tx1"/>
                                                    </a:solidFill>
                                                    <a:latin typeface="Cambria Math" panose="02040503050406030204" pitchFamily="18" charset="0"/>
                                                  </a:rPr>
                                                  <m:t>𝐽</m:t>
                                                </m:r>
                                              </m:sup>
                                              <m:e>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𝑅</m:t>
                                                    </m:r>
                                                  </m:e>
                                                  <m:sub>
                                                    <m:r>
                                                      <a:rPr lang="zh-CN" altLang="en-US" sz="1600" i="1">
                                                        <a:solidFill>
                                                          <a:schemeClr val="tx1"/>
                                                        </a:solidFill>
                                                        <a:latin typeface="Cambria Math" panose="02040503050406030204" pitchFamily="18" charset="0"/>
                                                      </a:rPr>
                                                      <m:t>𝑗</m:t>
                                                    </m:r>
                                                  </m:sub>
                                                </m:sSub>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𝑙</m:t>
                                                    </m:r>
                                                  </m:e>
                                                  <m:sub>
                                                    <m:sSub>
                                                      <m:sSubPr>
                                                        <m:ctrlPr>
                                                          <a:rPr lang="zh-CN" altLang="en-US"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𝑖</m:t>
                                                        </m:r>
                                                      </m:e>
                                                      <m:sub>
                                                        <m:r>
                                                          <a:rPr lang="zh-CN" altLang="en-US" sz="1600" i="0">
                                                            <a:solidFill>
                                                              <a:schemeClr val="tx1"/>
                                                            </a:solidFill>
                                                            <a:latin typeface="Cambria Math" panose="02040503050406030204" pitchFamily="18" charset="0"/>
                                                          </a:rPr>
                                                          <m:t>2</m:t>
                                                        </m:r>
                                                      </m:sub>
                                                    </m:sSub>
                                                    <m:r>
                                                      <a:rPr lang="zh-CN" altLang="en-US" sz="1600" i="1">
                                                        <a:solidFill>
                                                          <a:schemeClr val="tx1"/>
                                                        </a:solidFill>
                                                        <a:latin typeface="Cambria Math" panose="02040503050406030204" pitchFamily="18" charset="0"/>
                                                      </a:rPr>
                                                      <m:t>𝑗𝑡</m:t>
                                                    </m:r>
                                                  </m:sub>
                                                </m:sSub>
                                              </m:e>
                                            </m:nary>
                                          </m:e>
                                        </m:d>
                                      </m:num>
                                      <m:den>
                                        <m:r>
                                          <a:rPr lang="en-US" altLang="zh-CN" sz="1600" b="0" i="1" smtClean="0">
                                            <a:latin typeface="Cambria Math" panose="02040503050406030204" pitchFamily="18" charset="0"/>
                                          </a:rPr>
                                          <m:t>3.6∗</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den>
                                    </m:f>
                                    <m:r>
                                      <a:rPr lang="en-US" altLang="zh-CN" sz="1600" i="1" smtClean="0">
                                        <a:latin typeface="Cambria Math" panose="02040503050406030204" pitchFamily="18" charset="0"/>
                                        <a:ea typeface="Cambria Math" panose="02040503050406030204" pitchFamily="18" charset="0"/>
                                      </a:rPr>
                                      <m:t>∙</m:t>
                                    </m:r>
                                    <m:sSubSup>
                                      <m:sSubSupPr>
                                        <m:ctrlPr>
                                          <a:rPr lang="en-US" altLang="zh-CN" sz="160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𝐶</m:t>
                                        </m:r>
                                      </m:e>
                                      <m:sub>
                                        <m:r>
                                          <a:rPr lang="en-US" altLang="zh-CN" sz="1600" b="0" i="1" smtClean="0">
                                            <a:latin typeface="Cambria Math" panose="02040503050406030204" pitchFamily="18" charset="0"/>
                                            <a:ea typeface="Cambria Math" panose="02040503050406030204" pitchFamily="18" charset="0"/>
                                          </a:rPr>
                                          <m:t>𝑡</m:t>
                                        </m:r>
                                      </m:sub>
                                      <m:sup>
                                        <m:r>
                                          <a:rPr lang="en-US" altLang="zh-CN" sz="1600" b="0" i="1" smtClean="0">
                                            <a:latin typeface="Cambria Math" panose="02040503050406030204" pitchFamily="18" charset="0"/>
                                            <a:ea typeface="Cambria Math" panose="02040503050406030204" pitchFamily="18" charset="0"/>
                                          </a:rPr>
                                          <m:t>𝑒𝑙𝑒𝑐𝑡</m:t>
                                        </m:r>
                                      </m:sup>
                                    </m:sSubSup>
                                  </m:e>
                                </m:nary>
                              </m:oMath>
                            </m:oMathPara>
                          </a14:m>
                          <a:endParaRPr lang="zh-CN" altLang="en-US" sz="1600" dirty="0"/>
                        </a:p>
                        <a:p>
                          <a:pPr algn="ctr"/>
                          <a:endParaRPr lang="zh-CN" altLang="en-US" sz="1600" dirty="0"/>
                        </a:p>
                      </a:txBody>
                      <a:tcPr anchor="ctr"/>
                    </a:tc>
                    <a:extLst>
                      <a:ext uri="{0D108BD9-81ED-4DB2-BD59-A6C34878D82A}">
                        <a16:rowId xmlns:a16="http://schemas.microsoft.com/office/drawing/2014/main" val="863351899"/>
                      </a:ext>
                    </a:extLst>
                  </a:tr>
                </a:tbl>
              </a:graphicData>
            </a:graphic>
          </p:graphicFrame>
        </mc:Choice>
        <mc:Fallback xmlns="">
          <p:graphicFrame>
            <p:nvGraphicFramePr>
              <p:cNvPr id="7" name="表格 7">
                <a:extLst>
                  <a:ext uri="{FF2B5EF4-FFF2-40B4-BE49-F238E27FC236}">
                    <a16:creationId xmlns:a16="http://schemas.microsoft.com/office/drawing/2014/main" id="{FD27F395-5C00-8C08-1322-55F97183FBF0}"/>
                  </a:ext>
                </a:extLst>
              </p:cNvPr>
              <p:cNvGraphicFramePr>
                <a:graphicFrameLocks noGrp="1"/>
              </p:cNvGraphicFramePr>
              <p:nvPr>
                <p:extLst>
                  <p:ext uri="{D42A27DB-BD31-4B8C-83A1-F6EECF244321}">
                    <p14:modId xmlns:p14="http://schemas.microsoft.com/office/powerpoint/2010/main" val="2842536459"/>
                  </p:ext>
                </p:extLst>
              </p:nvPr>
            </p:nvGraphicFramePr>
            <p:xfrm>
              <a:off x="683895" y="2299468"/>
              <a:ext cx="7514797" cy="2399094"/>
            </p:xfrm>
            <a:graphic>
              <a:graphicData uri="http://schemas.openxmlformats.org/drawingml/2006/table">
                <a:tbl>
                  <a:tblPr firstRow="1" bandRow="1">
                    <a:tableStyleId>{5C22544A-7EE6-4342-B048-85BDC9FD1C3A}</a:tableStyleId>
                  </a:tblPr>
                  <a:tblGrid>
                    <a:gridCol w="590734">
                      <a:extLst>
                        <a:ext uri="{9D8B030D-6E8A-4147-A177-3AD203B41FA5}">
                          <a16:colId xmlns:a16="http://schemas.microsoft.com/office/drawing/2014/main" val="3602478940"/>
                        </a:ext>
                      </a:extLst>
                    </a:gridCol>
                    <a:gridCol w="3153355">
                      <a:extLst>
                        <a:ext uri="{9D8B030D-6E8A-4147-A177-3AD203B41FA5}">
                          <a16:colId xmlns:a16="http://schemas.microsoft.com/office/drawing/2014/main" val="3656226469"/>
                        </a:ext>
                      </a:extLst>
                    </a:gridCol>
                    <a:gridCol w="3770708">
                      <a:extLst>
                        <a:ext uri="{9D8B030D-6E8A-4147-A177-3AD203B41FA5}">
                          <a16:colId xmlns:a16="http://schemas.microsoft.com/office/drawing/2014/main" val="3221542420"/>
                        </a:ext>
                      </a:extLst>
                    </a:gridCol>
                  </a:tblGrid>
                  <a:tr h="769938">
                    <a:tc>
                      <a:txBody>
                        <a:bodyPr/>
                        <a:lstStyle/>
                        <a:p>
                          <a:pPr algn="ctr"/>
                          <a:endParaRPr lang="zh-CN" altLang="en-US" dirty="0"/>
                        </a:p>
                      </a:txBody>
                      <a:tcPr anchor="ctr"/>
                    </a:tc>
                    <a:tc>
                      <a:txBody>
                        <a:bodyPr/>
                        <a:lstStyle/>
                        <a:p>
                          <a:pPr marL="179705" indent="-179705" algn="ctr">
                            <a:lnSpc>
                              <a:spcPct val="130000"/>
                            </a:lnSpc>
                            <a:spcBef>
                              <a:spcPct val="0"/>
                            </a:spcBef>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多余煤气供给发电厂产生电所节省的用电成本</a:t>
                          </a:r>
                        </a:p>
                      </a:txBody>
                      <a:tcPr anchor="ctr"/>
                    </a:tc>
                    <a:tc>
                      <a:txBody>
                        <a:bodyPr/>
                        <a:lstStyle/>
                        <a:p>
                          <a:pPr marL="179705" indent="-179705" algn="ctr">
                            <a:lnSpc>
                              <a:spcPct val="130000"/>
                            </a:lnSpc>
                            <a:spcBef>
                              <a:spcPct val="0"/>
                            </a:spcBef>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电厂热值损失所增加的购电成本</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705887853"/>
                      </a:ext>
                    </a:extLst>
                  </a:tr>
                  <a:tr h="579120">
                    <a:tc>
                      <a:txBody>
                        <a:bodyPr/>
                        <a:lstStyle/>
                        <a:p>
                          <a:pPr algn="ctr"/>
                          <a:r>
                            <a:rPr lang="zh-CN" altLang="en-US" sz="1600" b="0" kern="1200" dirty="0">
                              <a:solidFill>
                                <a:schemeClr val="tx1"/>
                              </a:solidFill>
                              <a:latin typeface="+mn-lt"/>
                              <a:ea typeface="+mn-ea"/>
                              <a:cs typeface="+mn-cs"/>
                            </a:rPr>
                            <a:t>目标函数</a:t>
                          </a:r>
                        </a:p>
                      </a:txBody>
                      <a:tcPr anchor="ctr"/>
                    </a:tc>
                    <a:tc>
                      <a:txBody>
                        <a:bodyPr/>
                        <a:lstStyle/>
                        <a:p>
                          <a:endParaRPr lang="zh-CN"/>
                        </a:p>
                      </a:txBody>
                      <a:tcPr anchor="ctr">
                        <a:blipFill>
                          <a:blip r:embed="rId5"/>
                          <a:stretch>
                            <a:fillRect l="-18956" t="-132292" r="-120696" b="-181250"/>
                          </a:stretch>
                        </a:blipFill>
                      </a:tcPr>
                    </a:tc>
                    <a:tc>
                      <a:txBody>
                        <a:bodyPr/>
                        <a:lstStyle/>
                        <a:p>
                          <a:endParaRPr lang="zh-CN"/>
                        </a:p>
                      </a:txBody>
                      <a:tcPr anchor="ctr">
                        <a:blipFill>
                          <a:blip r:embed="rId5"/>
                          <a:stretch>
                            <a:fillRect l="-99354" t="-132292" r="-808" b="-181250"/>
                          </a:stretch>
                        </a:blipFill>
                      </a:tcPr>
                    </a:tc>
                    <a:extLst>
                      <a:ext uri="{0D108BD9-81ED-4DB2-BD59-A6C34878D82A}">
                        <a16:rowId xmlns:a16="http://schemas.microsoft.com/office/drawing/2014/main" val="4061137858"/>
                      </a:ext>
                    </a:extLst>
                  </a:tr>
                  <a:tr h="1050036">
                    <a:tc>
                      <a:txBody>
                        <a:bodyPr/>
                        <a:lstStyle/>
                        <a:p>
                          <a:endParaRPr lang="zh-CN"/>
                        </a:p>
                      </a:txBody>
                      <a:tcPr anchor="ctr">
                        <a:blipFill>
                          <a:blip r:embed="rId5"/>
                          <a:stretch>
                            <a:fillRect l="-1031" t="-129651" r="-1176289" b="-1163"/>
                          </a:stretch>
                        </a:blipFill>
                      </a:tcPr>
                    </a:tc>
                    <a:tc>
                      <a:txBody>
                        <a:bodyPr/>
                        <a:lstStyle/>
                        <a:p>
                          <a:endParaRPr lang="zh-CN"/>
                        </a:p>
                      </a:txBody>
                      <a:tcPr anchor="ctr">
                        <a:blipFill>
                          <a:blip r:embed="rId5"/>
                          <a:stretch>
                            <a:fillRect l="-18956" t="-129651" r="-120696" b="-1163"/>
                          </a:stretch>
                        </a:blipFill>
                      </a:tcPr>
                    </a:tc>
                    <a:tc>
                      <a:txBody>
                        <a:bodyPr/>
                        <a:lstStyle/>
                        <a:p>
                          <a:endParaRPr lang="zh-CN"/>
                        </a:p>
                      </a:txBody>
                      <a:tcPr anchor="ctr">
                        <a:blipFill>
                          <a:blip r:embed="rId5"/>
                          <a:stretch>
                            <a:fillRect l="-99354" t="-129651" r="-808" b="-1163"/>
                          </a:stretch>
                        </a:blipFill>
                      </a:tcPr>
                    </a:tc>
                    <a:extLst>
                      <a:ext uri="{0D108BD9-81ED-4DB2-BD59-A6C34878D82A}">
                        <a16:rowId xmlns:a16="http://schemas.microsoft.com/office/drawing/2014/main" val="863351899"/>
                      </a:ext>
                    </a:extLst>
                  </a:tr>
                </a:tbl>
              </a:graphicData>
            </a:graphic>
          </p:graphicFrame>
        </mc:Fallback>
      </mc:AlternateContent>
      <p:graphicFrame>
        <p:nvGraphicFramePr>
          <p:cNvPr id="8" name="表格 7">
            <a:extLst>
              <a:ext uri="{FF2B5EF4-FFF2-40B4-BE49-F238E27FC236}">
                <a16:creationId xmlns:a16="http://schemas.microsoft.com/office/drawing/2014/main" id="{83C96500-1A98-E419-8520-0644852952D2}"/>
              </a:ext>
            </a:extLst>
          </p:cNvPr>
          <p:cNvGraphicFramePr>
            <a:graphicFrameLocks noGrp="1"/>
          </p:cNvGraphicFramePr>
          <p:nvPr>
            <p:extLst>
              <p:ext uri="{D42A27DB-BD31-4B8C-83A1-F6EECF244321}">
                <p14:modId xmlns:p14="http://schemas.microsoft.com/office/powerpoint/2010/main" val="3408310466"/>
              </p:ext>
            </p:extLst>
          </p:nvPr>
        </p:nvGraphicFramePr>
        <p:xfrm>
          <a:off x="693172" y="4812128"/>
          <a:ext cx="7505520" cy="1828800"/>
        </p:xfrm>
        <a:graphic>
          <a:graphicData uri="http://schemas.openxmlformats.org/drawingml/2006/table">
            <a:tbl>
              <a:tblPr firstRow="1" bandRow="1">
                <a:tableStyleId>{5C22544A-7EE6-4342-B048-85BDC9FD1C3A}</a:tableStyleId>
              </a:tblPr>
              <a:tblGrid>
                <a:gridCol w="2415818">
                  <a:extLst>
                    <a:ext uri="{9D8B030D-6E8A-4147-A177-3AD203B41FA5}">
                      <a16:colId xmlns:a16="http://schemas.microsoft.com/office/drawing/2014/main" val="2217878016"/>
                    </a:ext>
                  </a:extLst>
                </a:gridCol>
                <a:gridCol w="2544851">
                  <a:extLst>
                    <a:ext uri="{9D8B030D-6E8A-4147-A177-3AD203B41FA5}">
                      <a16:colId xmlns:a16="http://schemas.microsoft.com/office/drawing/2014/main" val="1685751769"/>
                    </a:ext>
                  </a:extLst>
                </a:gridCol>
                <a:gridCol w="2544851">
                  <a:extLst>
                    <a:ext uri="{9D8B030D-6E8A-4147-A177-3AD203B41FA5}">
                      <a16:colId xmlns:a16="http://schemas.microsoft.com/office/drawing/2014/main" val="2986787383"/>
                    </a:ext>
                  </a:extLst>
                </a:gridCol>
              </a:tblGrid>
              <a:tr h="281172">
                <a:tc>
                  <a:txBody>
                    <a:bodyPr/>
                    <a:lstStyle/>
                    <a:p>
                      <a:pPr algn="ctr"/>
                      <a:r>
                        <a:rPr lang="en-US" altLang="zh-CN" dirty="0">
                          <a:latin typeface="Times New Roman" panose="02020603050405020304" pitchFamily="18" charset="0"/>
                          <a:ea typeface="幼圆" panose="02010509060101010101" pitchFamily="49" charset="-122"/>
                          <a:cs typeface="Times New Roman" panose="02020603050405020304" pitchFamily="18" charset="0"/>
                        </a:rPr>
                        <a:t>T</a:t>
                      </a:r>
                      <a:r>
                        <a:rPr lang="zh-CN" altLang="en-US" dirty="0">
                          <a:latin typeface="幼圆" panose="02010509060101010101" pitchFamily="49" charset="-122"/>
                          <a:ea typeface="幼圆" panose="02010509060101010101" pitchFamily="49" charset="-122"/>
                        </a:rPr>
                        <a:t>周期</a:t>
                      </a:r>
                    </a:p>
                  </a:txBody>
                  <a:tcPr anchor="ctr"/>
                </a:tc>
                <a:tc>
                  <a:txBody>
                    <a:bodyPr/>
                    <a:lstStyle/>
                    <a:p>
                      <a:pPr algn="ctr"/>
                      <a:r>
                        <a:rPr lang="zh-CN" altLang="en-US" dirty="0">
                          <a:latin typeface="Times New Roman" panose="02020603050405020304" pitchFamily="18" charset="0"/>
                          <a:ea typeface="幼圆" panose="02010509060101010101" pitchFamily="49" charset="-122"/>
                          <a:cs typeface="Times New Roman" panose="02020603050405020304" pitchFamily="18" charset="0"/>
                        </a:rPr>
                        <a:t>原来</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t>
                      </a:r>
                      <a:r>
                        <a:rPr lang="zh-CN" altLang="en-US" dirty="0">
                          <a:latin typeface="Times New Roman" panose="02020603050405020304" pitchFamily="18" charset="0"/>
                          <a:ea typeface="幼圆" panose="02010509060101010101" pitchFamily="49" charset="-122"/>
                          <a:cs typeface="Times New Roman" panose="02020603050405020304" pitchFamily="18" charset="0"/>
                        </a:rPr>
                        <a:t>万元</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t>
                      </a:r>
                      <a:endParaRPr lang="zh-CN" altLang="en-US" dirty="0">
                        <a:latin typeface="幼圆" panose="02010509060101010101" pitchFamily="49" charset="-122"/>
                        <a:ea typeface="幼圆" panose="02010509060101010101" pitchFamily="49" charset="-122"/>
                      </a:endParaRPr>
                    </a:p>
                  </a:txBody>
                  <a:tcPr anchor="ctr"/>
                </a:tc>
                <a:tc>
                  <a:txBody>
                    <a:bodyPr/>
                    <a:lstStyle/>
                    <a:p>
                      <a:pPr algn="ctr"/>
                      <a:r>
                        <a:rPr lang="zh-CN" altLang="en-US" dirty="0">
                          <a:latin typeface="幼圆" panose="02010509060101010101" pitchFamily="49" charset="-122"/>
                          <a:ea typeface="幼圆" panose="02010509060101010101" pitchFamily="49" charset="-122"/>
                        </a:rPr>
                        <a:t>改后</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万元</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a:txBody>
                  <a:tcPr anchor="ctr"/>
                </a:tc>
                <a:extLst>
                  <a:ext uri="{0D108BD9-81ED-4DB2-BD59-A6C34878D82A}">
                    <a16:rowId xmlns:a16="http://schemas.microsoft.com/office/drawing/2014/main" val="3154086044"/>
                  </a:ext>
                </a:extLst>
              </a:tr>
              <a:tr h="281172">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-45.61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8.78</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99212559"/>
                  </a:ext>
                </a:extLst>
              </a:tr>
              <a:tr h="281172">
                <a:tc>
                  <a:txBody>
                    <a:bodyPr/>
                    <a:lstStyle/>
                    <a:p>
                      <a:pPr algn="ctr"/>
                      <a:r>
                        <a:rPr lang="en-US" altLang="zh-CN" dirty="0">
                          <a:latin typeface="Times New Roman" panose="02020603050405020304" pitchFamily="18" charset="0"/>
                          <a:cs typeface="Times New Roman" panose="02020603050405020304" pitchFamily="18" charset="0"/>
                        </a:rPr>
                        <a:t>12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-99.34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18.82</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06322313"/>
                  </a:ext>
                </a:extLst>
              </a:tr>
              <a:tr h="281172">
                <a:tc>
                  <a:txBody>
                    <a:bodyPr/>
                    <a:lstStyle/>
                    <a:p>
                      <a:pPr algn="ctr"/>
                      <a:r>
                        <a:rPr lang="en-US" altLang="zh-CN" dirty="0">
                          <a:latin typeface="Times New Roman" panose="02020603050405020304" pitchFamily="18" charset="0"/>
                          <a:cs typeface="Times New Roman" panose="02020603050405020304" pitchFamily="18" charset="0"/>
                        </a:rPr>
                        <a:t>18</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-155.44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28.35</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82553807"/>
                  </a:ext>
                </a:extLst>
              </a:tr>
              <a:tr h="281172">
                <a:tc>
                  <a:txBody>
                    <a:bodyPr/>
                    <a:lstStyle/>
                    <a:p>
                      <a:pPr algn="ctr"/>
                      <a:r>
                        <a:rPr lang="en-US" altLang="zh-CN" dirty="0">
                          <a:latin typeface="Times New Roman" panose="02020603050405020304" pitchFamily="18" charset="0"/>
                          <a:cs typeface="Times New Roman" panose="02020603050405020304" pitchFamily="18" charset="0"/>
                        </a:rPr>
                        <a:t>24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-209.88</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37.31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84046686"/>
                  </a:ext>
                </a:extLst>
              </a:tr>
            </a:tbl>
          </a:graphicData>
        </a:graphic>
      </p:graphicFrame>
    </p:spTree>
    <p:extLst>
      <p:ext uri="{BB962C8B-B14F-4D97-AF65-F5344CB8AC3E}">
        <p14:creationId xmlns:p14="http://schemas.microsoft.com/office/powerpoint/2010/main" val="197338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历史查询界面三种煤气，并且三种煤气对应的查询对象在进行查询时，可以显示历史数据表、历史数据曲线、三种煤气发生量占比。</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2023.10.7</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4" name="工业">
            <a:hlinkClick r:id="" action="ppaction://media"/>
            <a:extLst>
              <a:ext uri="{FF2B5EF4-FFF2-40B4-BE49-F238E27FC236}">
                <a16:creationId xmlns:a16="http://schemas.microsoft.com/office/drawing/2014/main" id="{7EC7BAB3-8C69-770B-BEE4-AC573DA8D78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370250" y="3211585"/>
            <a:ext cx="6403500" cy="3593075"/>
          </a:xfrm>
          <a:prstGeom prst="rect">
            <a:avLst/>
          </a:prstGeom>
        </p:spPr>
      </p:pic>
    </p:spTree>
    <p:extLst>
      <p:ext uri="{BB962C8B-B14F-4D97-AF65-F5344CB8AC3E}">
        <p14:creationId xmlns:p14="http://schemas.microsoft.com/office/powerpoint/2010/main" val="340056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sym typeface="+mn-ea"/>
              </a:rPr>
              <a:t>可视化进展</a:t>
            </a:r>
            <a:endParaRPr lang="zh-CN" altLang="en-US" sz="2000" dirty="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2023.10.7</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4" name="mmexport1696605043140">
            <a:hlinkClick r:id="" action="ppaction://media"/>
            <a:extLst>
              <a:ext uri="{FF2B5EF4-FFF2-40B4-BE49-F238E27FC236}">
                <a16:creationId xmlns:a16="http://schemas.microsoft.com/office/drawing/2014/main" id="{68D639C5-11CF-2137-276D-B67E860134C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22920" y="2585412"/>
            <a:ext cx="7298159" cy="4083675"/>
          </a:xfrm>
          <a:prstGeom prst="rect">
            <a:avLst/>
          </a:prstGeom>
        </p:spPr>
      </p:pic>
    </p:spTree>
    <p:extLst>
      <p:ext uri="{BB962C8B-B14F-4D97-AF65-F5344CB8AC3E}">
        <p14:creationId xmlns:p14="http://schemas.microsoft.com/office/powerpoint/2010/main" val="210236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823584"/>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611560" y="1989455"/>
            <a:ext cx="7848545" cy="481520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sym typeface="+mn-ea"/>
              </a:rPr>
              <a:t>可视化进展</a:t>
            </a:r>
            <a:endParaRPr lang="zh-CN" altLang="en-US" sz="2000" dirty="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2023.10.14</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3" name="10.14">
            <a:hlinkClick r:id="" action="ppaction://media"/>
            <a:extLst>
              <a:ext uri="{FF2B5EF4-FFF2-40B4-BE49-F238E27FC236}">
                <a16:creationId xmlns:a16="http://schemas.microsoft.com/office/drawing/2014/main" id="{EAD5A539-92C5-A898-8DB6-7B6689EAC52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799806" y="2553014"/>
            <a:ext cx="5580506" cy="4125311"/>
          </a:xfrm>
          <a:prstGeom prst="rect">
            <a:avLst/>
          </a:prstGeom>
        </p:spPr>
      </p:pic>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853375"/>
          </a:xfrm>
          <a:prstGeom prst="rect">
            <a:avLst/>
          </a:prstGeom>
          <a:noFill/>
        </p:spPr>
        <p:txBody>
          <a:bodyPr wrap="square">
            <a:spAutoFit/>
          </a:bodyPr>
          <a:lstStyle/>
          <a:p>
            <a:pPr marL="285750" lvl="0" indent="-285750" algn="just">
              <a:lnSpc>
                <a:spcPct val="130000"/>
              </a:lnSpc>
              <a:spcBef>
                <a:spcPct val="0"/>
              </a:spcBef>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工程项目</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整理</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8</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9</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月份数据，整理入炉相关数据，整理入炉</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界面相关功能</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36319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2023.10.21</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学习</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LSTM</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时序预测模型，编写</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LSTM</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模型</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，实现单步</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预测</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7" name="图片 6">
            <a:extLst>
              <a:ext uri="{FF2B5EF4-FFF2-40B4-BE49-F238E27FC236}">
                <a16:creationId xmlns:a16="http://schemas.microsoft.com/office/drawing/2014/main" id="{99321A38-2DF6-359C-2F0F-BB922F9BE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44" y="1638205"/>
            <a:ext cx="6408712" cy="4806534"/>
          </a:xfrm>
          <a:prstGeom prst="rect">
            <a:avLst/>
          </a:prstGeom>
        </p:spPr>
      </p:pic>
    </p:spTree>
    <p:extLst>
      <p:ext uri="{BB962C8B-B14F-4D97-AF65-F5344CB8AC3E}">
        <p14:creationId xmlns:p14="http://schemas.microsoft.com/office/powerpoint/2010/main" val="158204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j-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
        <p:nvSpPr>
          <p:cNvPr id="27" name="标题 1"/>
          <p:cNvSpPr txBox="1"/>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2023.4.22</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graphicFrame>
        <p:nvGraphicFramePr>
          <p:cNvPr id="5" name="对象 4"/>
          <p:cNvGraphicFramePr/>
          <p:nvPr>
            <p:custDataLst>
              <p:tags r:id="rId1"/>
            </p:custDataLst>
          </p:nvPr>
        </p:nvGraphicFramePr>
        <p:xfrm>
          <a:off x="139700" y="713740"/>
          <a:ext cx="8625205" cy="6310630"/>
        </p:xfrm>
        <a:graphic>
          <a:graphicData uri="http://schemas.openxmlformats.org/presentationml/2006/ole">
            <mc:AlternateContent xmlns:mc="http://schemas.openxmlformats.org/markup-compatibility/2006">
              <mc:Choice xmlns:v="urn:schemas-microsoft-com:vml" Requires="v">
                <p:oleObj r:id="rId4" imgW="10384155" imgH="8093710" progId="Visio.Drawing.15">
                  <p:embed/>
                </p:oleObj>
              </mc:Choice>
              <mc:Fallback>
                <p:oleObj r:id="rId4" imgW="10384155" imgH="8093710" progId="Visio.Drawing.15">
                  <p:embed/>
                  <p:pic>
                    <p:nvPicPr>
                      <p:cNvPr id="0" name="图片 5"/>
                      <p:cNvPicPr/>
                      <p:nvPr/>
                    </p:nvPicPr>
                    <p:blipFill>
                      <a:blip r:embed="rId5"/>
                      <a:stretch>
                        <a:fillRect/>
                      </a:stretch>
                    </p:blipFill>
                    <p:spPr>
                      <a:xfrm>
                        <a:off x="139700" y="713740"/>
                        <a:ext cx="8625205" cy="6310630"/>
                      </a:xfrm>
                      <a:prstGeom prst="rect">
                        <a:avLst/>
                      </a:prstGeom>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2023.11.4</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853375"/>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学习</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LSTM</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时序预测模型，编写</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LSTM</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模型，实现多步预测。</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修改调度代码。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3" descr="图表, 折线图&#10;&#10;描述已自动生成">
            <a:extLst>
              <a:ext uri="{FF2B5EF4-FFF2-40B4-BE49-F238E27FC236}">
                <a16:creationId xmlns:a16="http://schemas.microsoft.com/office/drawing/2014/main" id="{45CD817A-5178-0353-DBAE-4BC19A57B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249" y="1959081"/>
            <a:ext cx="5852172" cy="4389129"/>
          </a:xfrm>
          <a:prstGeom prst="rect">
            <a:avLst/>
          </a:prstGeom>
        </p:spPr>
      </p:pic>
    </p:spTree>
    <p:extLst>
      <p:ext uri="{BB962C8B-B14F-4D97-AF65-F5344CB8AC3E}">
        <p14:creationId xmlns:p14="http://schemas.microsoft.com/office/powerpoint/2010/main" val="266865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2023.11.11</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45249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修改调度参数，调试松弛代码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5" name="图片 4">
            <a:extLst>
              <a:ext uri="{FF2B5EF4-FFF2-40B4-BE49-F238E27FC236}">
                <a16:creationId xmlns:a16="http://schemas.microsoft.com/office/drawing/2014/main" id="{073A3E3A-E4B0-0EBF-63A6-4F2B1EFDF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745" y="1958696"/>
            <a:ext cx="5852172" cy="4389129"/>
          </a:xfrm>
          <a:prstGeom prst="rect">
            <a:avLst/>
          </a:prstGeom>
        </p:spPr>
      </p:pic>
    </p:spTree>
    <p:extLst>
      <p:ext uri="{BB962C8B-B14F-4D97-AF65-F5344CB8AC3E}">
        <p14:creationId xmlns:p14="http://schemas.microsoft.com/office/powerpoint/2010/main" val="273441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2023.11.18</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45249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修改拉格朗日算法代码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FFAF250-6340-783E-E4A2-6FA5C0425FD3}"/>
                  </a:ext>
                </a:extLst>
              </p:cNvPr>
              <p:cNvSpPr txBox="1"/>
              <p:nvPr/>
            </p:nvSpPr>
            <p:spPr>
              <a:xfrm>
                <a:off x="566559" y="3543991"/>
                <a:ext cx="8037552"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qArr>
                        </m:e>
                      </m:d>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m:t>
                      </m:r>
                    </m:oMath>
                  </m:oMathPara>
                </a14:m>
                <a:endParaRPr lang="zh-CN" altLang="en-US" dirty="0"/>
              </a:p>
            </p:txBody>
          </p:sp>
        </mc:Choice>
        <mc:Fallback xmlns="">
          <p:sp>
            <p:nvSpPr>
              <p:cNvPr id="4" name="文本框 3">
                <a:extLst>
                  <a:ext uri="{FF2B5EF4-FFF2-40B4-BE49-F238E27FC236}">
                    <a16:creationId xmlns:a16="http://schemas.microsoft.com/office/drawing/2014/main" id="{3FFAF250-6340-783E-E4A2-6FA5C0425FD3}"/>
                  </a:ext>
                </a:extLst>
              </p:cNvPr>
              <p:cNvSpPr txBox="1">
                <a:spLocks noRot="1" noChangeAspect="1" noMove="1" noResize="1" noEditPoints="1" noAdjustHandles="1" noChangeArrowheads="1" noChangeShapeType="1" noTextEdit="1"/>
              </p:cNvSpPr>
              <p:nvPr/>
            </p:nvSpPr>
            <p:spPr>
              <a:xfrm>
                <a:off x="566559" y="3543991"/>
                <a:ext cx="8037552" cy="1117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4320587-CE7F-C7B6-1760-C9CB4A80ACE8}"/>
                  </a:ext>
                </a:extLst>
              </p:cNvPr>
              <p:cNvSpPr txBox="1"/>
              <p:nvPr/>
            </p:nvSpPr>
            <p:spPr>
              <a:xfrm>
                <a:off x="426573" y="2019063"/>
                <a:ext cx="8451465" cy="1291764"/>
              </a:xfrm>
              <a:prstGeom prst="rect">
                <a:avLst/>
              </a:prstGeom>
              <a:noFill/>
            </p:spPr>
            <p:txBody>
              <a:bodyPr wrap="square">
                <a:spAutoFit/>
              </a:bodyPr>
              <a:lstStyle/>
              <a:p>
                <a:pPr algn="ctr" fontAlgn="ctr">
                  <a:lnSpc>
                    <a:spcPct val="200000"/>
                  </a:lnSpc>
                </a:pPr>
                <a14:m>
                  <m:oMathPara xmlns:m="http://schemas.openxmlformats.org/officeDocument/2006/math">
                    <m:oMathParaPr>
                      <m:jc m:val="centerGroup"/>
                    </m:oMathParaPr>
                    <m:oMath xmlns:m="http://schemas.openxmlformats.org/officeDocument/2006/math">
                      <m:sSub>
                        <m:sSubPr>
                          <m:ctrlPr>
                            <a:rPr lang="zh-CN" altLang="zh-CN" i="1" kern="100" smtClean="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h</m:t>
                          </m:r>
                        </m:e>
                        <m:sub>
                          <m:r>
                            <a:rPr lang="en-US" altLang="zh-CN" i="1" kern="100">
                              <a:effectLst/>
                              <a:latin typeface="Cambria Math" panose="02040503050406030204" pitchFamily="18" charset="0"/>
                              <a:ea typeface="+mn-ea"/>
                              <a:cs typeface="Times New Roman" panose="02020603050405020304" pitchFamily="18" charset="0"/>
                            </a:rPr>
                            <m:t>𝑗</m:t>
                          </m:r>
                          <m:r>
                            <a:rPr lang="en-US" altLang="zh-CN" i="1" kern="100">
                              <a:effectLst/>
                              <a:latin typeface="Cambria Math" panose="02040503050406030204" pitchFamily="18" charset="0"/>
                              <a:ea typeface="+mn-ea"/>
                              <a:cs typeface="Times New Roman" panose="02020603050405020304" pitchFamily="18" charset="0"/>
                            </a:rPr>
                            <m:t>,</m:t>
                          </m:r>
                          <m:r>
                            <a:rPr lang="en-US" altLang="zh-CN" i="1" kern="100">
                              <a:effectLst/>
                              <a:latin typeface="Cambria Math" panose="02040503050406030204" pitchFamily="18" charset="0"/>
                              <a:ea typeface="+mn-ea"/>
                              <a:cs typeface="Times New Roman" panose="02020603050405020304" pitchFamily="18" charset="0"/>
                            </a:rPr>
                            <m:t>𝑡</m:t>
                          </m:r>
                          <m:r>
                            <a:rPr lang="en-US" altLang="zh-CN" i="1" kern="100">
                              <a:effectLst/>
                              <a:latin typeface="Cambria Math" panose="02040503050406030204" pitchFamily="18" charset="0"/>
                              <a:ea typeface="+mn-ea"/>
                              <a:cs typeface="Times New Roman" panose="02020603050405020304" pitchFamily="18" charset="0"/>
                            </a:rPr>
                            <m:t>−1</m:t>
                          </m:r>
                        </m:sub>
                      </m:sSub>
                      <m:r>
                        <a:rPr lang="en-US" altLang="zh-CN" i="1" kern="100">
                          <a:latin typeface="Cambria Math" panose="02040503050406030204" pitchFamily="18" charset="0"/>
                          <a:ea typeface="+mn-ea"/>
                          <a:cs typeface="Times New Roman" panose="02020603050405020304" pitchFamily="18" charset="0"/>
                        </a:rPr>
                        <m:t>∙</m:t>
                      </m:r>
                      <m:sSub>
                        <m:sSubPr>
                          <m:ctrlPr>
                            <a:rPr lang="en-US" altLang="zh-CN" i="1" kern="100" smtClean="0">
                              <a:latin typeface="Cambria Math" panose="02040503050406030204" pitchFamily="18" charset="0"/>
                              <a:ea typeface="+mn-ea"/>
                              <a:cs typeface="Times New Roman" panose="02020603050405020304" pitchFamily="18" charset="0"/>
                            </a:rPr>
                          </m:ctrlPr>
                        </m:sSubPr>
                        <m:e>
                          <m:r>
                            <a:rPr lang="en-US" altLang="zh-CN" b="0" i="1" kern="100" smtClean="0">
                              <a:latin typeface="Cambria Math" panose="02040503050406030204" pitchFamily="18" charset="0"/>
                              <a:ea typeface="+mn-ea"/>
                              <a:cs typeface="Times New Roman" panose="02020603050405020304" pitchFamily="18" charset="0"/>
                            </a:rPr>
                            <m:t>𝑉</m:t>
                          </m:r>
                        </m:e>
                        <m:sub>
                          <m:r>
                            <a:rPr lang="en-US" altLang="zh-CN" i="1" kern="100">
                              <a:latin typeface="Cambria Math" panose="02040503050406030204" pitchFamily="18" charset="0"/>
                              <a:ea typeface="+mn-ea"/>
                              <a:cs typeface="Times New Roman" panose="02020603050405020304" pitchFamily="18" charset="0"/>
                            </a:rPr>
                            <m:t>𝑗</m:t>
                          </m:r>
                        </m:sub>
                      </m:sSub>
                      <m:r>
                        <a:rPr lang="en-US" altLang="zh-CN" i="1" kern="100">
                          <a:effectLst/>
                          <a:latin typeface="Cambria Math" panose="02040503050406030204" pitchFamily="18" charset="0"/>
                          <a:ea typeface="+mn-ea"/>
                          <a:cs typeface="Times New Roman" panose="02020603050405020304" pitchFamily="18" charset="0"/>
                        </a:rPr>
                        <m:t>+</m:t>
                      </m:r>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𝑂</m:t>
                          </m:r>
                        </m:e>
                        <m:sub>
                          <m:r>
                            <a:rPr lang="en-US" altLang="zh-CN" i="1" kern="100">
                              <a:effectLst/>
                              <a:latin typeface="Cambria Math" panose="02040503050406030204" pitchFamily="18" charset="0"/>
                              <a:ea typeface="+mn-ea"/>
                              <a:cs typeface="Times New Roman" panose="02020603050405020304" pitchFamily="18" charset="0"/>
                            </a:rPr>
                            <m:t>𝑗𝑡</m:t>
                          </m:r>
                        </m:sub>
                      </m:sSub>
                      <m:r>
                        <a:rPr lang="en-US" altLang="zh-CN" i="1" kern="100">
                          <a:effectLst/>
                          <a:latin typeface="Cambria Math" panose="02040503050406030204" pitchFamily="18" charset="0"/>
                          <a:ea typeface="+mn-ea"/>
                          <a:cs typeface="Times New Roman" panose="02020603050405020304" pitchFamily="18" charset="0"/>
                        </a:rPr>
                        <m:t>=</m:t>
                      </m:r>
                      <m:nary>
                        <m:naryPr>
                          <m:chr m:val="∑"/>
                          <m:limLoc m:val="subSup"/>
                          <m:ctrlPr>
                            <a:rPr lang="zh-CN" altLang="zh-CN" i="1" kern="100">
                              <a:effectLst/>
                              <a:latin typeface="Cambria Math" panose="02040503050406030204" pitchFamily="18" charset="0"/>
                              <a:ea typeface="+mn-ea"/>
                              <a:cs typeface="Times New Roman" panose="02020603050405020304" pitchFamily="18" charset="0"/>
                            </a:rPr>
                          </m:ctrlPr>
                        </m:naryPr>
                        <m:sub>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𝑖</m:t>
                              </m:r>
                            </m:e>
                            <m:sub>
                              <m:r>
                                <a:rPr lang="en-US" altLang="zh-CN" i="1" kern="100">
                                  <a:effectLst/>
                                  <a:latin typeface="Cambria Math" panose="02040503050406030204" pitchFamily="18" charset="0"/>
                                  <a:ea typeface="+mn-ea"/>
                                  <a:cs typeface="Times New Roman" panose="02020603050405020304" pitchFamily="18" charset="0"/>
                                </a:rPr>
                                <m:t>1</m:t>
                              </m:r>
                            </m:sub>
                          </m:sSub>
                        </m:sub>
                        <m:sup>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𝐼</m:t>
                              </m:r>
                            </m:e>
                            <m:sub>
                              <m:r>
                                <a:rPr lang="en-US" altLang="zh-CN" i="1" kern="100">
                                  <a:effectLst/>
                                  <a:latin typeface="Cambria Math" panose="02040503050406030204" pitchFamily="18" charset="0"/>
                                  <a:ea typeface="+mn-ea"/>
                                  <a:cs typeface="Times New Roman" panose="02020603050405020304" pitchFamily="18" charset="0"/>
                                </a:rPr>
                                <m:t>1</m:t>
                              </m:r>
                            </m:sub>
                          </m:sSub>
                        </m:sup>
                        <m:e>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𝑙</m:t>
                              </m:r>
                            </m:e>
                            <m:sub>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𝑖</m:t>
                                  </m:r>
                                </m:e>
                                <m:sub>
                                  <m:r>
                                    <a:rPr lang="en-US" altLang="zh-CN" i="1" kern="100">
                                      <a:effectLst/>
                                      <a:latin typeface="Cambria Math" panose="02040503050406030204" pitchFamily="18" charset="0"/>
                                      <a:ea typeface="+mn-ea"/>
                                      <a:cs typeface="Times New Roman" panose="02020603050405020304" pitchFamily="18" charset="0"/>
                                    </a:rPr>
                                    <m:t>1</m:t>
                                  </m:r>
                                </m:sub>
                              </m:sSub>
                              <m:r>
                                <a:rPr lang="en-US" altLang="zh-CN" i="1" kern="100">
                                  <a:effectLst/>
                                  <a:latin typeface="Cambria Math" panose="02040503050406030204" pitchFamily="18" charset="0"/>
                                  <a:ea typeface="+mn-ea"/>
                                  <a:cs typeface="Times New Roman" panose="02020603050405020304" pitchFamily="18" charset="0"/>
                                </a:rPr>
                                <m:t>𝑗𝑡</m:t>
                              </m:r>
                            </m:sub>
                          </m:sSub>
                        </m:e>
                      </m:nary>
                      <m:r>
                        <a:rPr lang="en-US" altLang="zh-CN" i="1" kern="100">
                          <a:effectLst/>
                          <a:latin typeface="Cambria Math" panose="02040503050406030204" pitchFamily="18" charset="0"/>
                          <a:ea typeface="+mn-ea"/>
                          <a:cs typeface="Times New Roman" panose="02020603050405020304" pitchFamily="18" charset="0"/>
                        </a:rPr>
                        <m:t>+</m:t>
                      </m:r>
                      <m:nary>
                        <m:naryPr>
                          <m:chr m:val="∑"/>
                          <m:limLoc m:val="subSup"/>
                          <m:ctrlPr>
                            <a:rPr lang="zh-CN" altLang="zh-CN" i="1" kern="100">
                              <a:effectLst/>
                              <a:latin typeface="Cambria Math" panose="02040503050406030204" pitchFamily="18" charset="0"/>
                              <a:ea typeface="+mn-ea"/>
                              <a:cs typeface="Times New Roman" panose="02020603050405020304" pitchFamily="18" charset="0"/>
                            </a:rPr>
                          </m:ctrlPr>
                        </m:naryPr>
                        <m:sub>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𝑖</m:t>
                              </m:r>
                            </m:e>
                            <m:sub>
                              <m:r>
                                <a:rPr lang="en-US" altLang="zh-CN" i="1" kern="100">
                                  <a:effectLst/>
                                  <a:latin typeface="Cambria Math" panose="02040503050406030204" pitchFamily="18" charset="0"/>
                                  <a:ea typeface="+mn-ea"/>
                                  <a:cs typeface="Times New Roman" panose="02020603050405020304" pitchFamily="18" charset="0"/>
                                </a:rPr>
                                <m:t>2</m:t>
                              </m:r>
                            </m:sub>
                          </m:sSub>
                        </m:sub>
                        <m:sup>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𝐼</m:t>
                              </m:r>
                            </m:e>
                            <m:sub>
                              <m:r>
                                <a:rPr lang="en-US" altLang="zh-CN" i="1" kern="100">
                                  <a:effectLst/>
                                  <a:latin typeface="Cambria Math" panose="02040503050406030204" pitchFamily="18" charset="0"/>
                                  <a:ea typeface="+mn-ea"/>
                                  <a:cs typeface="Times New Roman" panose="02020603050405020304" pitchFamily="18" charset="0"/>
                                </a:rPr>
                                <m:t>2</m:t>
                              </m:r>
                            </m:sub>
                          </m:sSub>
                        </m:sup>
                        <m:e>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𝑙</m:t>
                              </m:r>
                            </m:e>
                            <m:sub>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𝑖</m:t>
                                  </m:r>
                                </m:e>
                                <m:sub>
                                  <m:r>
                                    <a:rPr lang="en-US" altLang="zh-CN" i="1" kern="100">
                                      <a:effectLst/>
                                      <a:latin typeface="Cambria Math" panose="02040503050406030204" pitchFamily="18" charset="0"/>
                                      <a:ea typeface="+mn-ea"/>
                                      <a:cs typeface="Times New Roman" panose="02020603050405020304" pitchFamily="18" charset="0"/>
                                    </a:rPr>
                                    <m:t>2</m:t>
                                  </m:r>
                                </m:sub>
                              </m:sSub>
                              <m:r>
                                <a:rPr lang="en-US" altLang="zh-CN" i="1" kern="100">
                                  <a:effectLst/>
                                  <a:latin typeface="Cambria Math" panose="02040503050406030204" pitchFamily="18" charset="0"/>
                                  <a:ea typeface="+mn-ea"/>
                                  <a:cs typeface="Times New Roman" panose="02020603050405020304" pitchFamily="18" charset="0"/>
                                </a:rPr>
                                <m:t>𝑗𝑡</m:t>
                              </m:r>
                            </m:sub>
                          </m:sSub>
                        </m:e>
                      </m:nary>
                      <m:r>
                        <a:rPr lang="en-US" altLang="zh-CN" i="1" kern="100">
                          <a:effectLst/>
                          <a:latin typeface="Cambria Math" panose="02040503050406030204" pitchFamily="18" charset="0"/>
                          <a:ea typeface="+mn-ea"/>
                          <a:cs typeface="Times New Roman" panose="02020603050405020304" pitchFamily="18" charset="0"/>
                        </a:rPr>
                        <m:t>+</m:t>
                      </m:r>
                      <m:sSub>
                        <m:sSubPr>
                          <m:ctrlPr>
                            <a:rPr lang="zh-CN" altLang="zh-CN" i="1" kern="100">
                              <a:effectLst/>
                              <a:latin typeface="Cambria Math" panose="02040503050406030204" pitchFamily="18" charset="0"/>
                              <a:ea typeface="+mn-ea"/>
                              <a:cs typeface="Times New Roman" panose="02020603050405020304" pitchFamily="18" charset="0"/>
                            </a:rPr>
                          </m:ctrlPr>
                        </m:sSubPr>
                        <m:e>
                          <m:r>
                            <a:rPr lang="en-US" altLang="zh-CN" i="1" kern="100">
                              <a:effectLst/>
                              <a:latin typeface="Cambria Math" panose="02040503050406030204" pitchFamily="18" charset="0"/>
                              <a:ea typeface="+mn-ea"/>
                              <a:cs typeface="Times New Roman" panose="02020603050405020304" pitchFamily="18" charset="0"/>
                            </a:rPr>
                            <m:t>h</m:t>
                          </m:r>
                        </m:e>
                        <m:sub>
                          <m:r>
                            <a:rPr lang="en-US" altLang="zh-CN" i="1" kern="100">
                              <a:effectLst/>
                              <a:latin typeface="Cambria Math" panose="02040503050406030204" pitchFamily="18" charset="0"/>
                              <a:ea typeface="+mn-ea"/>
                              <a:cs typeface="Times New Roman" panose="02020603050405020304" pitchFamily="18" charset="0"/>
                            </a:rPr>
                            <m:t>𝑗</m:t>
                          </m:r>
                          <m:r>
                            <a:rPr lang="en-US" altLang="zh-CN" i="1" kern="100">
                              <a:effectLst/>
                              <a:latin typeface="Cambria Math" panose="02040503050406030204" pitchFamily="18" charset="0"/>
                              <a:ea typeface="+mn-ea"/>
                              <a:cs typeface="Times New Roman" panose="02020603050405020304" pitchFamily="18" charset="0"/>
                            </a:rPr>
                            <m:t>,</m:t>
                          </m:r>
                          <m:r>
                            <a:rPr lang="en-US" altLang="zh-CN" i="1" kern="100">
                              <a:effectLst/>
                              <a:latin typeface="Cambria Math" panose="02040503050406030204" pitchFamily="18" charset="0"/>
                              <a:ea typeface="+mn-ea"/>
                              <a:cs typeface="Times New Roman" panose="02020603050405020304" pitchFamily="18" charset="0"/>
                            </a:rPr>
                            <m:t>𝑡</m:t>
                          </m:r>
                        </m:sub>
                      </m:sSub>
                      <m:r>
                        <a:rPr lang="en-US" altLang="zh-CN" i="1" kern="100">
                          <a:effectLst/>
                          <a:latin typeface="Cambria Math" panose="02040503050406030204" pitchFamily="18" charset="0"/>
                          <a:ea typeface="+mn-ea"/>
                          <a:cs typeface="Times New Roman" panose="02020603050405020304" pitchFamily="18" charset="0"/>
                        </a:rPr>
                        <m:t>∙</m:t>
                      </m:r>
                      <m:sSub>
                        <m:sSubPr>
                          <m:ctrlPr>
                            <a:rPr lang="en-US" altLang="zh-CN" i="1" kern="100">
                              <a:latin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𝑉</m:t>
                          </m:r>
                        </m:e>
                        <m:sub>
                          <m:r>
                            <a:rPr lang="en-US" altLang="zh-CN" i="1" kern="100">
                              <a:latin typeface="Cambria Math" panose="02040503050406030204" pitchFamily="18" charset="0"/>
                              <a:cs typeface="Times New Roman" panose="02020603050405020304" pitchFamily="18" charset="0"/>
                            </a:rPr>
                            <m:t>𝑗</m:t>
                          </m:r>
                        </m:sub>
                      </m:sSub>
                      <m:r>
                        <a:rPr lang="en-US" altLang="zh-CN" i="1" kern="100">
                          <a:effectLst/>
                          <a:latin typeface="Cambria Math" panose="02040503050406030204" pitchFamily="18" charset="0"/>
                          <a:ea typeface="+mn-ea"/>
                          <a:cs typeface="Times New Roman" panose="020206030504050203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𝑗𝑡</m:t>
                          </m:r>
                        </m:sub>
                        <m:sup>
                          <m:r>
                            <a:rPr lang="en-US" altLang="zh-CN" i="1">
                              <a:latin typeface="Cambria Math" panose="02040503050406030204" pitchFamily="18" charset="0"/>
                            </a:rPr>
                            <m:t>𝐸</m:t>
                          </m:r>
                        </m:sup>
                      </m:sSubSup>
                      <m:r>
                        <a:rPr lang="en-US" altLang="zh-CN" b="0" i="0" smtClean="0">
                          <a:latin typeface="Cambria Math" panose="020405030504060302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𝐹</m:t>
                          </m:r>
                        </m:e>
                        <m:sub>
                          <m:r>
                            <a:rPr lang="en-US" altLang="zh-CN" i="1" kern="100">
                              <a:latin typeface="Cambria Math" panose="02040503050406030204" pitchFamily="18" charset="0"/>
                              <a:cs typeface="Times New Roman" panose="02020603050405020304" pitchFamily="18" charset="0"/>
                            </a:rPr>
                            <m:t>𝑗𝑡</m:t>
                          </m:r>
                        </m:sub>
                      </m:sSub>
                      <m:r>
                        <a:rPr lang="en-US" altLang="zh-CN" b="0" i="1" kern="100" smtClean="0">
                          <a:latin typeface="Cambria Math" panose="02040503050406030204" pitchFamily="18" charset="0"/>
                          <a:cs typeface="Times New Roman" panose="02020603050405020304" pitchFamily="18" charset="0"/>
                        </a:rPr>
                        <m:t>          </m:t>
                      </m:r>
                      <m:r>
                        <a:rPr lang="en-US" altLang="zh-CN" i="1" kern="100">
                          <a:effectLst/>
                          <a:latin typeface="Cambria Math" panose="02040503050406030204" pitchFamily="18" charset="0"/>
                          <a:ea typeface="+mn-ea"/>
                          <a:cs typeface="Times New Roman" panose="02020603050405020304" pitchFamily="18" charset="0"/>
                        </a:rPr>
                        <m:t>𝑡</m:t>
                      </m:r>
                      <m:r>
                        <a:rPr lang="en-US" altLang="zh-CN" i="1" kern="100">
                          <a:effectLst/>
                          <a:latin typeface="Cambria Math" panose="02040503050406030204" pitchFamily="18" charset="0"/>
                          <a:ea typeface="+mn-ea"/>
                          <a:cs typeface="Times New Roman" panose="02020603050405020304" pitchFamily="18" charset="0"/>
                        </a:rPr>
                        <m:t>∈</m:t>
                      </m:r>
                      <m:r>
                        <a:rPr lang="en-US" altLang="zh-CN" i="1" kern="100">
                          <a:effectLst/>
                          <a:latin typeface="Cambria Math" panose="02040503050406030204" pitchFamily="18" charset="0"/>
                          <a:ea typeface="+mn-ea"/>
                          <a:cs typeface="Times New Roman" panose="02020603050405020304" pitchFamily="18" charset="0"/>
                        </a:rPr>
                        <m:t>𝑇</m:t>
                      </m:r>
                      <m:r>
                        <a:rPr lang="en-US" altLang="zh-CN" i="1" kern="100">
                          <a:effectLst/>
                          <a:latin typeface="Cambria Math" panose="02040503050406030204" pitchFamily="18" charset="0"/>
                          <a:ea typeface="+mn-ea"/>
                          <a:cs typeface="Times New Roman" panose="02020603050405020304" pitchFamily="18" charset="0"/>
                        </a:rPr>
                        <m:t> , </m:t>
                      </m:r>
                      <m:r>
                        <a:rPr lang="en-US" altLang="zh-CN" i="1" kern="100">
                          <a:effectLst/>
                          <a:latin typeface="Cambria Math" panose="02040503050406030204" pitchFamily="18" charset="0"/>
                          <a:ea typeface="+mn-ea"/>
                          <a:cs typeface="Times New Roman" panose="02020603050405020304" pitchFamily="18" charset="0"/>
                        </a:rPr>
                        <m:t>𝑗</m:t>
                      </m:r>
                      <m:r>
                        <a:rPr lang="en-US" altLang="zh-CN" i="1" kern="100">
                          <a:effectLst/>
                          <a:latin typeface="Cambria Math" panose="02040503050406030204" pitchFamily="18" charset="0"/>
                          <a:ea typeface="+mn-ea"/>
                          <a:cs typeface="Times New Roman" panose="02020603050405020304" pitchFamily="18" charset="0"/>
                        </a:rPr>
                        <m:t>∈</m:t>
                      </m:r>
                      <m:r>
                        <a:rPr lang="en-US" altLang="zh-CN" i="1" kern="100">
                          <a:effectLst/>
                          <a:latin typeface="Cambria Math" panose="02040503050406030204" pitchFamily="18" charset="0"/>
                          <a:ea typeface="+mn-ea"/>
                          <a:cs typeface="Times New Roman" panose="02020603050405020304" pitchFamily="18" charset="0"/>
                        </a:rPr>
                        <m:t>𝐽</m:t>
                      </m:r>
                    </m:oMath>
                  </m:oMathPara>
                </a14:m>
                <a:endParaRPr lang="zh-CN" altLang="zh-CN" kern="100" dirty="0">
                  <a:effectLst/>
                  <a:latin typeface="+mn-ea"/>
                  <a:ea typeface="+mn-ea"/>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F4320587-CE7F-C7B6-1760-C9CB4A80ACE8}"/>
                  </a:ext>
                </a:extLst>
              </p:cNvPr>
              <p:cNvSpPr txBox="1">
                <a:spLocks noRot="1" noChangeAspect="1" noMove="1" noResize="1" noEditPoints="1" noAdjustHandles="1" noChangeArrowheads="1" noChangeShapeType="1" noTextEdit="1"/>
              </p:cNvSpPr>
              <p:nvPr/>
            </p:nvSpPr>
            <p:spPr>
              <a:xfrm>
                <a:off x="426573" y="2019063"/>
                <a:ext cx="8451465" cy="12917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1E0739-83CE-D15C-F400-978241D0F912}"/>
                  </a:ext>
                </a:extLst>
              </p:cNvPr>
              <p:cNvSpPr txBox="1"/>
              <p:nvPr/>
            </p:nvSpPr>
            <p:spPr>
              <a:xfrm>
                <a:off x="899592" y="1773239"/>
                <a:ext cx="7787208" cy="707886"/>
              </a:xfrm>
              <a:prstGeom prst="rect">
                <a:avLst/>
              </a:prstGeom>
              <a:noFill/>
            </p:spPr>
            <p:txBody>
              <a:bodyPr wrap="square" rtlCol="0">
                <a:spAutoFit/>
              </a:bodyPr>
              <a:lstStyle/>
              <a:p>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松弛煤气平衡约束和混合煤气约束，迭代过程中</a:t>
                </a:r>
                <a14:m>
                  <m:oMath xmlns:m="http://schemas.openxmlformats.org/officeDocument/2006/math">
                    <m:r>
                      <a:rPr lang="zh-CN" altLang="en-US" sz="200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𝜆</m:t>
                    </m:r>
                  </m:oMath>
                </a14:m>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和梯度逐渐</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变大导致目标值变大</a:t>
                </a: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0B1E0739-83CE-D15C-F400-978241D0F912}"/>
                  </a:ext>
                </a:extLst>
              </p:cNvPr>
              <p:cNvSpPr txBox="1">
                <a:spLocks noRot="1" noChangeAspect="1" noMove="1" noResize="1" noEditPoints="1" noAdjustHandles="1" noChangeArrowheads="1" noChangeShapeType="1" noTextEdit="1"/>
              </p:cNvSpPr>
              <p:nvPr/>
            </p:nvSpPr>
            <p:spPr>
              <a:xfrm>
                <a:off x="899592" y="1773239"/>
                <a:ext cx="7787208" cy="707886"/>
              </a:xfrm>
              <a:prstGeom prst="rect">
                <a:avLst/>
              </a:prstGeom>
              <a:blipFill>
                <a:blip r:embed="rId6"/>
                <a:stretch>
                  <a:fillRect l="-861" t="-5172"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286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2023.11.25</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11559" y="1184939"/>
            <a:ext cx="7848545" cy="45249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修改拉格朗日算法代码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FFAF250-6340-783E-E4A2-6FA5C0425FD3}"/>
                  </a:ext>
                </a:extLst>
              </p:cNvPr>
              <p:cNvSpPr txBox="1"/>
              <p:nvPr/>
            </p:nvSpPr>
            <p:spPr>
              <a:xfrm>
                <a:off x="435033" y="3058164"/>
                <a:ext cx="8037552"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qArr>
                        </m:e>
                      </m:d>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m:t>
                      </m:r>
                    </m:oMath>
                  </m:oMathPara>
                </a14:m>
                <a:endParaRPr lang="zh-CN" altLang="en-US" dirty="0"/>
              </a:p>
            </p:txBody>
          </p:sp>
        </mc:Choice>
        <mc:Fallback xmlns="">
          <p:sp>
            <p:nvSpPr>
              <p:cNvPr id="4" name="文本框 3">
                <a:extLst>
                  <a:ext uri="{FF2B5EF4-FFF2-40B4-BE49-F238E27FC236}">
                    <a16:creationId xmlns:a16="http://schemas.microsoft.com/office/drawing/2014/main" id="{3FFAF250-6340-783E-E4A2-6FA5C0425FD3}"/>
                  </a:ext>
                </a:extLst>
              </p:cNvPr>
              <p:cNvSpPr txBox="1">
                <a:spLocks noRot="1" noChangeAspect="1" noMove="1" noResize="1" noEditPoints="1" noAdjustHandles="1" noChangeArrowheads="1" noChangeShapeType="1" noTextEdit="1"/>
              </p:cNvSpPr>
              <p:nvPr/>
            </p:nvSpPr>
            <p:spPr>
              <a:xfrm>
                <a:off x="435033" y="3058164"/>
                <a:ext cx="8037552" cy="1117998"/>
              </a:xfrm>
              <a:prstGeom prst="rect">
                <a:avLst/>
              </a:prstGeom>
              <a:blipFill>
                <a:blip r:embed="rId4"/>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B1E0739-83CE-D15C-F400-978241D0F912}"/>
              </a:ext>
            </a:extLst>
          </p:cNvPr>
          <p:cNvSpPr txBox="1"/>
          <p:nvPr/>
        </p:nvSpPr>
        <p:spPr>
          <a:xfrm>
            <a:off x="581146" y="1868234"/>
            <a:ext cx="7432186" cy="1015663"/>
          </a:xfrm>
          <a:prstGeom prst="rect">
            <a:avLst/>
          </a:prstGeom>
          <a:noFill/>
        </p:spPr>
        <p:txBody>
          <a:bodyPr wrap="square" rtlCol="0">
            <a:spAutoFit/>
          </a:bodyPr>
          <a:lstStyle/>
          <a:p>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松弛混合煤气约束和混合煤气热值约束，松弛热值约束后煤气量分配不合理</a:t>
            </a:r>
          </a:p>
          <a:p>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081C01-775D-A6E6-1BA6-8C103941805A}"/>
                  </a:ext>
                </a:extLst>
              </p:cNvPr>
              <p:cNvSpPr txBox="1"/>
              <p:nvPr/>
            </p:nvSpPr>
            <p:spPr>
              <a:xfrm>
                <a:off x="699231" y="4465087"/>
                <a:ext cx="7570167" cy="690574"/>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sub>
                        <m:sup>
                          <m:r>
                            <a:rPr lang="zh-CN" altLang="en-US" i="1">
                              <a:latin typeface="Cambria Math" panose="02040503050406030204" pitchFamily="18" charset="0"/>
                            </a:rPr>
                            <m:t>𝑚𝑖𝑛</m:t>
                          </m:r>
                        </m:sup>
                      </m:sSubSup>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r>
                            <a:rPr lang="zh-CN" altLang="en-US" i="1">
                              <a:latin typeface="Cambria Math" panose="02040503050406030204" pitchFamily="18" charset="0"/>
                            </a:rPr>
                            <m:t>𝐽</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𝑗</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a:latin typeface="Cambria Math" panose="02040503050406030204" pitchFamily="18" charset="0"/>
                                    </a:rPr>
                                    <m:t>2</m:t>
                                  </m:r>
                                </m:sub>
                              </m:sSub>
                              <m:r>
                                <a:rPr lang="zh-CN" altLang="en-US" i="1">
                                  <a:latin typeface="Cambria Math" panose="02040503050406030204" pitchFamily="18" charset="0"/>
                                </a:rPr>
                                <m:t>𝑗𝑡</m:t>
                              </m:r>
                            </m:sub>
                          </m:sSub>
                        </m:e>
                      </m:nary>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sub>
                        <m:sup>
                          <m:r>
                            <a:rPr lang="zh-CN" altLang="en-US" i="1">
                              <a:latin typeface="Cambria Math" panose="02040503050406030204" pitchFamily="18" charset="0"/>
                            </a:rPr>
                            <m:t>𝑚𝑎𝑥</m:t>
                          </m:r>
                        </m:sup>
                      </m:sSubSup>
                      <m:r>
                        <a:rPr lang="zh-CN" altLang="en-US" i="0">
                          <a:latin typeface="Cambria Math" panose="02040503050406030204" pitchFamily="18" charset="0"/>
                        </a:rPr>
                        <m:t>      </m:t>
                      </m:r>
                      <m:r>
                        <a:rPr lang="en-US" altLang="zh-CN" b="0" i="0" smtClean="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r>
                        <a:rPr lang="zh-CN" altLang="en-US" i="1">
                          <a:latin typeface="Cambria Math" panose="02040503050406030204" pitchFamily="18" charset="0"/>
                        </a:rPr>
                        <m:t>𝐿</m:t>
                      </m:r>
                      <m:r>
                        <a:rPr lang="zh-CN" altLang="en-US" i="0">
                          <a:latin typeface="Cambria Math" panose="02040503050406030204" pitchFamily="18" charset="0"/>
                        </a:rPr>
                        <m:t> </m:t>
                      </m:r>
                    </m:oMath>
                  </m:oMathPara>
                </a14:m>
                <a:endParaRPr lang="zh-CN" altLang="en-US" dirty="0"/>
              </a:p>
            </p:txBody>
          </p:sp>
        </mc:Choice>
        <mc:Fallback xmlns="">
          <p:sp>
            <p:nvSpPr>
              <p:cNvPr id="6" name="文本框 5">
                <a:extLst>
                  <a:ext uri="{FF2B5EF4-FFF2-40B4-BE49-F238E27FC236}">
                    <a16:creationId xmlns:a16="http://schemas.microsoft.com/office/drawing/2014/main" id="{58081C01-775D-A6E6-1BA6-8C103941805A}"/>
                  </a:ext>
                </a:extLst>
              </p:cNvPr>
              <p:cNvSpPr txBox="1">
                <a:spLocks noRot="1" noChangeAspect="1" noMove="1" noResize="1" noEditPoints="1" noAdjustHandles="1" noChangeArrowheads="1" noChangeShapeType="1" noTextEdit="1"/>
              </p:cNvSpPr>
              <p:nvPr/>
            </p:nvSpPr>
            <p:spPr>
              <a:xfrm>
                <a:off x="699231" y="4465087"/>
                <a:ext cx="7570167" cy="69057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534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2023.12.2</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607015" y="1641601"/>
            <a:ext cx="7848545"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检查</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松弛混合煤气约束后</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拉格朗日算法代码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FFAF250-6340-783E-E4A2-6FA5C0425FD3}"/>
                  </a:ext>
                </a:extLst>
              </p:cNvPr>
              <p:cNvSpPr txBox="1"/>
              <p:nvPr/>
            </p:nvSpPr>
            <p:spPr>
              <a:xfrm>
                <a:off x="435033" y="3058164"/>
                <a:ext cx="8037552" cy="1117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1</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
                              <m:r>
                                <a:rPr lang="zh-CN" altLang="en-US" i="0">
                                  <a:latin typeface="Cambria Math" panose="02040503050406030204" pitchFamily="18" charset="0"/>
                                </a:rPr>
                                <m:t>&amp;</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3</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r>
                                    <a:rPr lang="zh-CN" altLang="en-US" i="1">
                                      <a:latin typeface="Cambria Math" panose="02040503050406030204" pitchFamily="18" charset="0"/>
                                    </a:rPr>
                                    <m:t>𝛼</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m:t>
                                  </m:r>
                                  <m:r>
                                    <a:rPr lang="zh-CN" altLang="en-US" i="0">
                                      <a:latin typeface="Cambria Math" panose="02040503050406030204" pitchFamily="18" charset="0"/>
                                    </a:rPr>
                                    <m:t>2</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r>
                                    <a:rPr lang="zh-CN" altLang="en-US" i="1">
                                      <a:latin typeface="Cambria Math" panose="02040503050406030204" pitchFamily="18" charset="0"/>
                                    </a:rPr>
                                    <m:t>𝑡𝑖</m:t>
                                  </m:r>
                                  <m:r>
                                    <a:rPr lang="zh-CN" altLang="en-US" i="0">
                                      <a:latin typeface="Cambria Math" panose="02040503050406030204" pitchFamily="18" charset="0"/>
                                    </a:rPr>
                                    <m:t>3</m:t>
                                  </m:r>
                                </m:sub>
                              </m:sSub>
                            </m:e>
                          </m:eqArr>
                        </m:e>
                      </m:d>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m:t>
                      </m:r>
                    </m:oMath>
                  </m:oMathPara>
                </a14:m>
                <a:endParaRPr lang="zh-CN" altLang="en-US" dirty="0"/>
              </a:p>
            </p:txBody>
          </p:sp>
        </mc:Choice>
        <mc:Fallback xmlns="">
          <p:sp>
            <p:nvSpPr>
              <p:cNvPr id="4" name="文本框 3">
                <a:extLst>
                  <a:ext uri="{FF2B5EF4-FFF2-40B4-BE49-F238E27FC236}">
                    <a16:creationId xmlns:a16="http://schemas.microsoft.com/office/drawing/2014/main" id="{3FFAF250-6340-783E-E4A2-6FA5C0425FD3}"/>
                  </a:ext>
                </a:extLst>
              </p:cNvPr>
              <p:cNvSpPr txBox="1">
                <a:spLocks noRot="1" noChangeAspect="1" noMove="1" noResize="1" noEditPoints="1" noAdjustHandles="1" noChangeArrowheads="1" noChangeShapeType="1" noTextEdit="1"/>
              </p:cNvSpPr>
              <p:nvPr/>
            </p:nvSpPr>
            <p:spPr>
              <a:xfrm>
                <a:off x="435033" y="3058164"/>
                <a:ext cx="8037552" cy="11179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6527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2023.12.16</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493779" y="1016000"/>
            <a:ext cx="7848545" cy="1253485"/>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调度部分</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indent="457200" algn="just">
              <a:lnSpc>
                <a:spcPct val="13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看有关于启发式算法论文</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预测部分</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descr="图表, 折线图">
            <a:extLst>
              <a:ext uri="{FF2B5EF4-FFF2-40B4-BE49-F238E27FC236}">
                <a16:creationId xmlns:a16="http://schemas.microsoft.com/office/drawing/2014/main" id="{1DE07454-573D-0211-647F-BD98A13EE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129" y="2269485"/>
            <a:ext cx="3840000" cy="2880000"/>
          </a:xfrm>
          <a:prstGeom prst="rect">
            <a:avLst/>
          </a:prstGeom>
        </p:spPr>
      </p:pic>
      <p:pic>
        <p:nvPicPr>
          <p:cNvPr id="7" name="图片 6" descr="图表, 折线图&#10;&#10;描述已自动生成">
            <a:extLst>
              <a:ext uri="{FF2B5EF4-FFF2-40B4-BE49-F238E27FC236}">
                <a16:creationId xmlns:a16="http://schemas.microsoft.com/office/drawing/2014/main" id="{95461E81-3C0E-419F-EED4-5C512AC17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494" y="2261278"/>
            <a:ext cx="3840000" cy="2880000"/>
          </a:xfrm>
          <a:prstGeom prst="rect">
            <a:avLst/>
          </a:prstGeom>
        </p:spPr>
      </p:pic>
      <p:graphicFrame>
        <p:nvGraphicFramePr>
          <p:cNvPr id="8" name="表格 7">
            <a:extLst>
              <a:ext uri="{FF2B5EF4-FFF2-40B4-BE49-F238E27FC236}">
                <a16:creationId xmlns:a16="http://schemas.microsoft.com/office/drawing/2014/main" id="{0661291E-09EB-7A48-768A-3149B70714DE}"/>
              </a:ext>
            </a:extLst>
          </p:cNvPr>
          <p:cNvGraphicFramePr>
            <a:graphicFrameLocks noGrp="1"/>
          </p:cNvGraphicFramePr>
          <p:nvPr>
            <p:extLst>
              <p:ext uri="{D42A27DB-BD31-4B8C-83A1-F6EECF244321}">
                <p14:modId xmlns:p14="http://schemas.microsoft.com/office/powerpoint/2010/main" val="1546639373"/>
              </p:ext>
            </p:extLst>
          </p:nvPr>
        </p:nvGraphicFramePr>
        <p:xfrm>
          <a:off x="1457325" y="5285740"/>
          <a:ext cx="6096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3089648271"/>
                    </a:ext>
                  </a:extLst>
                </a:gridCol>
                <a:gridCol w="1524000">
                  <a:extLst>
                    <a:ext uri="{9D8B030D-6E8A-4147-A177-3AD203B41FA5}">
                      <a16:colId xmlns:a16="http://schemas.microsoft.com/office/drawing/2014/main" val="2893587065"/>
                    </a:ext>
                  </a:extLst>
                </a:gridCol>
                <a:gridCol w="1524000">
                  <a:extLst>
                    <a:ext uri="{9D8B030D-6E8A-4147-A177-3AD203B41FA5}">
                      <a16:colId xmlns:a16="http://schemas.microsoft.com/office/drawing/2014/main" val="3813655058"/>
                    </a:ext>
                  </a:extLst>
                </a:gridCol>
                <a:gridCol w="1524000">
                  <a:extLst>
                    <a:ext uri="{9D8B030D-6E8A-4147-A177-3AD203B41FA5}">
                      <a16:colId xmlns:a16="http://schemas.microsoft.com/office/drawing/2014/main" val="2819757817"/>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T</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480539"/>
                  </a:ext>
                </a:extLst>
              </a:tr>
              <a:tr h="370840">
                <a:tc>
                  <a:txBody>
                    <a:bodyPr/>
                    <a:lstStyle/>
                    <a:p>
                      <a:pPr algn="ctr"/>
                      <a:r>
                        <a:rPr lang="en-US" altLang="zh-CN" dirty="0"/>
                        <a:t>LSTM</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0.048</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0.219</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400s</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46199725"/>
                  </a:ext>
                </a:extLst>
              </a:tr>
              <a:tr h="370840">
                <a:tc>
                  <a:txBody>
                    <a:bodyPr/>
                    <a:lstStyle/>
                    <a:p>
                      <a:pPr algn="ctr"/>
                      <a:r>
                        <a:rPr lang="en-US" altLang="zh-CN" dirty="0"/>
                        <a:t>CNN+LSTM</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0.040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0.201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100s</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991215"/>
                  </a:ext>
                </a:extLst>
              </a:tr>
            </a:tbl>
          </a:graphicData>
        </a:graphic>
      </p:graphicFrame>
    </p:spTree>
    <p:extLst>
      <p:ext uri="{BB962C8B-B14F-4D97-AF65-F5344CB8AC3E}">
        <p14:creationId xmlns:p14="http://schemas.microsoft.com/office/powerpoint/2010/main" val="2146741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2023.12.23</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9" name="文本框 8">
            <a:extLst>
              <a:ext uri="{FF2B5EF4-FFF2-40B4-BE49-F238E27FC236}">
                <a16:creationId xmlns:a16="http://schemas.microsoft.com/office/drawing/2014/main" id="{E9C9B65F-21A9-5B70-E8B7-9646BF3FE8FD}"/>
              </a:ext>
            </a:extLst>
          </p:cNvPr>
          <p:cNvSpPr txBox="1"/>
          <p:nvPr/>
        </p:nvSpPr>
        <p:spPr>
          <a:xfrm>
            <a:off x="493779" y="1016000"/>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阅读文献</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改进</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优化</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时序预测模型</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 name="图片 3">
            <a:extLst>
              <a:ext uri="{FF2B5EF4-FFF2-40B4-BE49-F238E27FC236}">
                <a16:creationId xmlns:a16="http://schemas.microsoft.com/office/drawing/2014/main" id="{52171DC3-9E71-B5A2-899B-2AF0C04734E0}"/>
              </a:ext>
            </a:extLst>
          </p:cNvPr>
          <p:cNvPicPr>
            <a:picLocks noChangeAspect="1"/>
          </p:cNvPicPr>
          <p:nvPr/>
        </p:nvPicPr>
        <p:blipFill>
          <a:blip r:embed="rId4"/>
          <a:stretch>
            <a:fillRect/>
          </a:stretch>
        </p:blipFill>
        <p:spPr>
          <a:xfrm>
            <a:off x="4572000" y="1567656"/>
            <a:ext cx="4010025" cy="4514850"/>
          </a:xfrm>
          <a:prstGeom prst="rect">
            <a:avLst/>
          </a:prstGeom>
        </p:spPr>
      </p:pic>
      <p:sp>
        <p:nvSpPr>
          <p:cNvPr id="10" name="文本框 9">
            <a:extLst>
              <a:ext uri="{FF2B5EF4-FFF2-40B4-BE49-F238E27FC236}">
                <a16:creationId xmlns:a16="http://schemas.microsoft.com/office/drawing/2014/main" id="{78DA4CDA-FC4A-B26A-5652-D49FD5F68044}"/>
              </a:ext>
            </a:extLst>
          </p:cNvPr>
          <p:cNvSpPr txBox="1"/>
          <p:nvPr/>
        </p:nvSpPr>
        <p:spPr>
          <a:xfrm>
            <a:off x="684709" y="1567656"/>
            <a:ext cx="3772833" cy="2577757"/>
          </a:xfrm>
          <a:prstGeom prst="rect">
            <a:avLst/>
          </a:prstGeom>
          <a:noFill/>
        </p:spPr>
        <p:txBody>
          <a:bodyPr wrap="square">
            <a:spAutoFit/>
          </a:bodyPr>
          <a:lstStyle/>
          <a:p>
            <a:pPr lvl="0" algn="just">
              <a:lnSpc>
                <a:spcPct val="130000"/>
              </a:lnSpc>
            </a:pP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模型的时间窗口大小、批处理处理量和隐藏层单元数的取值范围分别作为改进萤火虫算法的初始群体，应用贪心策略思想分别取得表现最优的参数个体，进而组成一组最优参数组合，将这一参数组合作为 </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LSTM </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的输入参数</a:t>
            </a:r>
            <a:endPar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A3D78334-F9E0-D894-48A1-3F2707E58BCD}"/>
              </a:ext>
            </a:extLst>
          </p:cNvPr>
          <p:cNvSpPr txBox="1"/>
          <p:nvPr/>
        </p:nvSpPr>
        <p:spPr>
          <a:xfrm>
            <a:off x="4044707" y="6164284"/>
            <a:ext cx="4802113" cy="369332"/>
          </a:xfrm>
          <a:prstGeom prst="rect">
            <a:avLst/>
          </a:prstGeom>
          <a:noFill/>
        </p:spPr>
        <p:txBody>
          <a:bodyPr wrap="square">
            <a:spAutoFit/>
          </a:bodyPr>
          <a:lstStyle/>
          <a:p>
            <a:pPr algn="ct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改进</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FA</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优化</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网络的算法流程图</a:t>
            </a:r>
          </a:p>
        </p:txBody>
      </p:sp>
    </p:spTree>
    <p:extLst>
      <p:ext uri="{BB962C8B-B14F-4D97-AF65-F5344CB8AC3E}">
        <p14:creationId xmlns:p14="http://schemas.microsoft.com/office/powerpoint/2010/main" val="320779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2024.1.5</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6" name="表格 5">
            <a:extLst>
              <a:ext uri="{FF2B5EF4-FFF2-40B4-BE49-F238E27FC236}">
                <a16:creationId xmlns:a16="http://schemas.microsoft.com/office/drawing/2014/main" id="{FA567290-9BE1-6B9E-955C-6C77B91169F0}"/>
              </a:ext>
            </a:extLst>
          </p:cNvPr>
          <p:cNvGraphicFramePr>
            <a:graphicFrameLocks noGrp="1"/>
          </p:cNvGraphicFramePr>
          <p:nvPr>
            <p:extLst>
              <p:ext uri="{D42A27DB-BD31-4B8C-83A1-F6EECF244321}">
                <p14:modId xmlns:p14="http://schemas.microsoft.com/office/powerpoint/2010/main" val="22550042"/>
              </p:ext>
            </p:extLst>
          </p:nvPr>
        </p:nvGraphicFramePr>
        <p:xfrm>
          <a:off x="2219325" y="5100657"/>
          <a:ext cx="4572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222341226"/>
                    </a:ext>
                  </a:extLst>
                </a:gridCol>
                <a:gridCol w="1524000">
                  <a:extLst>
                    <a:ext uri="{9D8B030D-6E8A-4147-A177-3AD203B41FA5}">
                      <a16:colId xmlns:a16="http://schemas.microsoft.com/office/drawing/2014/main" val="1327533670"/>
                    </a:ext>
                  </a:extLst>
                </a:gridCol>
                <a:gridCol w="1524000">
                  <a:extLst>
                    <a:ext uri="{9D8B030D-6E8A-4147-A177-3AD203B41FA5}">
                      <a16:colId xmlns:a16="http://schemas.microsoft.com/office/drawing/2014/main" val="503558678"/>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LSTM</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0.048</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0.219</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en-US" altLang="zh-CN" dirty="0"/>
                        <a:t>FA+LSTM</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0.031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0.179</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pic>
        <p:nvPicPr>
          <p:cNvPr id="7" name="图片 6" descr="图表, 折线图&#10;&#10;描述已自动生成">
            <a:extLst>
              <a:ext uri="{FF2B5EF4-FFF2-40B4-BE49-F238E27FC236}">
                <a16:creationId xmlns:a16="http://schemas.microsoft.com/office/drawing/2014/main" id="{EBD74FB8-475F-BA9B-389B-C4F4D3D96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25" y="1445956"/>
            <a:ext cx="3840000" cy="2880000"/>
          </a:xfrm>
          <a:prstGeom prst="rect">
            <a:avLst/>
          </a:prstGeom>
        </p:spPr>
      </p:pic>
      <p:pic>
        <p:nvPicPr>
          <p:cNvPr id="4" name="图片 3" descr="图表, 折线图&#10;&#10;描述已自动生成">
            <a:extLst>
              <a:ext uri="{FF2B5EF4-FFF2-40B4-BE49-F238E27FC236}">
                <a16:creationId xmlns:a16="http://schemas.microsoft.com/office/drawing/2014/main" id="{1A8215E5-ED4E-51BB-122B-3214C8727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380" y="1445956"/>
            <a:ext cx="3840000" cy="2880000"/>
          </a:xfrm>
          <a:prstGeom prst="rect">
            <a:avLst/>
          </a:prstGeom>
        </p:spPr>
      </p:pic>
      <p:sp>
        <p:nvSpPr>
          <p:cNvPr id="8" name="文本框 7">
            <a:extLst>
              <a:ext uri="{FF2B5EF4-FFF2-40B4-BE49-F238E27FC236}">
                <a16:creationId xmlns:a16="http://schemas.microsoft.com/office/drawing/2014/main" id="{4B3EEBA9-13D4-9249-6606-DD15AECBC10D}"/>
              </a:ext>
            </a:extLst>
          </p:cNvPr>
          <p:cNvSpPr txBox="1"/>
          <p:nvPr/>
        </p:nvSpPr>
        <p:spPr>
          <a:xfrm>
            <a:off x="1835696" y="4221088"/>
            <a:ext cx="1296144" cy="369332"/>
          </a:xfrm>
          <a:prstGeom prst="rect">
            <a:avLst/>
          </a:prstGeom>
          <a:noFill/>
        </p:spPr>
        <p:txBody>
          <a:bodyPr wrap="square" rtlCol="0">
            <a:spAutoFit/>
          </a:bodyPr>
          <a:lstStyle/>
          <a:p>
            <a:pPr algn="ctr"/>
            <a:r>
              <a:rPr lang="en-US" altLang="zh-CN" dirty="0"/>
              <a:t>LSTM</a:t>
            </a:r>
            <a:endParaRPr lang="zh-CN" altLang="en-US" dirty="0"/>
          </a:p>
        </p:txBody>
      </p:sp>
      <p:sp>
        <p:nvSpPr>
          <p:cNvPr id="9" name="文本框 8">
            <a:extLst>
              <a:ext uri="{FF2B5EF4-FFF2-40B4-BE49-F238E27FC236}">
                <a16:creationId xmlns:a16="http://schemas.microsoft.com/office/drawing/2014/main" id="{8B48951A-DBED-F9F7-1F1D-CF7F21054E10}"/>
              </a:ext>
            </a:extLst>
          </p:cNvPr>
          <p:cNvSpPr txBox="1"/>
          <p:nvPr/>
        </p:nvSpPr>
        <p:spPr>
          <a:xfrm>
            <a:off x="5836308" y="4184579"/>
            <a:ext cx="1296144" cy="369332"/>
          </a:xfrm>
          <a:prstGeom prst="rect">
            <a:avLst/>
          </a:prstGeom>
          <a:noFill/>
        </p:spPr>
        <p:txBody>
          <a:bodyPr wrap="square" rtlCol="0">
            <a:spAutoFit/>
          </a:bodyPr>
          <a:lstStyle/>
          <a:p>
            <a:pPr algn="ctr"/>
            <a:r>
              <a:rPr lang="en-US" altLang="zh-CN" dirty="0"/>
              <a:t>FA+LSTM</a:t>
            </a:r>
            <a:endParaRPr lang="zh-CN" altLang="en-US" dirty="0"/>
          </a:p>
        </p:txBody>
      </p:sp>
    </p:spTree>
    <p:extLst>
      <p:ext uri="{BB962C8B-B14F-4D97-AF65-F5344CB8AC3E}">
        <p14:creationId xmlns:p14="http://schemas.microsoft.com/office/powerpoint/2010/main" val="88430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2024.1.13</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6" name="表格 5">
            <a:extLst>
              <a:ext uri="{FF2B5EF4-FFF2-40B4-BE49-F238E27FC236}">
                <a16:creationId xmlns:a16="http://schemas.microsoft.com/office/drawing/2014/main" id="{FA567290-9BE1-6B9E-955C-6C77B91169F0}"/>
              </a:ext>
            </a:extLst>
          </p:cNvPr>
          <p:cNvGraphicFramePr>
            <a:graphicFrameLocks noGrp="1"/>
          </p:cNvGraphicFramePr>
          <p:nvPr>
            <p:extLst>
              <p:ext uri="{D42A27DB-BD31-4B8C-83A1-F6EECF244321}">
                <p14:modId xmlns:p14="http://schemas.microsoft.com/office/powerpoint/2010/main" val="3521698341"/>
              </p:ext>
            </p:extLst>
          </p:nvPr>
        </p:nvGraphicFramePr>
        <p:xfrm>
          <a:off x="2219325" y="5100657"/>
          <a:ext cx="4572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222341226"/>
                    </a:ext>
                  </a:extLst>
                </a:gridCol>
                <a:gridCol w="1524000">
                  <a:extLst>
                    <a:ext uri="{9D8B030D-6E8A-4147-A177-3AD203B41FA5}">
                      <a16:colId xmlns:a16="http://schemas.microsoft.com/office/drawing/2014/main" val="1327533670"/>
                    </a:ext>
                  </a:extLst>
                </a:gridCol>
                <a:gridCol w="1524000">
                  <a:extLst>
                    <a:ext uri="{9D8B030D-6E8A-4147-A177-3AD203B41FA5}">
                      <a16:colId xmlns:a16="http://schemas.microsoft.com/office/drawing/2014/main" val="503558678"/>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LSTM</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0.048</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0.219</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en-US" altLang="zh-CN" dirty="0"/>
                        <a:t>DE+LSTM</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0.027</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0. 167</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pic>
        <p:nvPicPr>
          <p:cNvPr id="7" name="图片 6" descr="图表, 折线图&#10;&#10;描述已自动生成">
            <a:extLst>
              <a:ext uri="{FF2B5EF4-FFF2-40B4-BE49-F238E27FC236}">
                <a16:creationId xmlns:a16="http://schemas.microsoft.com/office/drawing/2014/main" id="{EBD74FB8-475F-BA9B-389B-C4F4D3D96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75" y="1286423"/>
            <a:ext cx="3840000" cy="2880000"/>
          </a:xfrm>
          <a:prstGeom prst="rect">
            <a:avLst/>
          </a:prstGeom>
        </p:spPr>
      </p:pic>
      <p:sp>
        <p:nvSpPr>
          <p:cNvPr id="8" name="文本框 7">
            <a:extLst>
              <a:ext uri="{FF2B5EF4-FFF2-40B4-BE49-F238E27FC236}">
                <a16:creationId xmlns:a16="http://schemas.microsoft.com/office/drawing/2014/main" id="{4B3EEBA9-13D4-9249-6606-DD15AECBC10D}"/>
              </a:ext>
            </a:extLst>
          </p:cNvPr>
          <p:cNvSpPr txBox="1"/>
          <p:nvPr/>
        </p:nvSpPr>
        <p:spPr>
          <a:xfrm>
            <a:off x="1835696" y="4221088"/>
            <a:ext cx="1296144" cy="369332"/>
          </a:xfrm>
          <a:prstGeom prst="rect">
            <a:avLst/>
          </a:prstGeom>
          <a:noFill/>
        </p:spPr>
        <p:txBody>
          <a:bodyPr wrap="square" rtlCol="0">
            <a:spAutoFit/>
          </a:bodyPr>
          <a:lstStyle/>
          <a:p>
            <a:pPr algn="ctr"/>
            <a:r>
              <a:rPr lang="en-US" altLang="zh-CN" dirty="0"/>
              <a:t>LSTM</a:t>
            </a:r>
            <a:endParaRPr lang="zh-CN" altLang="en-US" dirty="0"/>
          </a:p>
        </p:txBody>
      </p:sp>
      <p:sp>
        <p:nvSpPr>
          <p:cNvPr id="9" name="文本框 8">
            <a:extLst>
              <a:ext uri="{FF2B5EF4-FFF2-40B4-BE49-F238E27FC236}">
                <a16:creationId xmlns:a16="http://schemas.microsoft.com/office/drawing/2014/main" id="{8B48951A-DBED-F9F7-1F1D-CF7F21054E10}"/>
              </a:ext>
            </a:extLst>
          </p:cNvPr>
          <p:cNvSpPr txBox="1"/>
          <p:nvPr/>
        </p:nvSpPr>
        <p:spPr>
          <a:xfrm>
            <a:off x="5836308" y="4184579"/>
            <a:ext cx="1296144" cy="369332"/>
          </a:xfrm>
          <a:prstGeom prst="rect">
            <a:avLst/>
          </a:prstGeom>
          <a:noFill/>
        </p:spPr>
        <p:txBody>
          <a:bodyPr wrap="square" rtlCol="0">
            <a:spAutoFit/>
          </a:bodyPr>
          <a:lstStyle/>
          <a:p>
            <a:pPr algn="ctr"/>
            <a:r>
              <a:rPr lang="en-US" altLang="zh-CN" dirty="0"/>
              <a:t>DE+LSTM</a:t>
            </a:r>
            <a:endParaRPr lang="zh-CN" altLang="en-US" dirty="0"/>
          </a:p>
        </p:txBody>
      </p:sp>
      <p:pic>
        <p:nvPicPr>
          <p:cNvPr id="14" name="图片 13" descr="图表, 折线图&#10;&#10;描述已自动生成">
            <a:extLst>
              <a:ext uri="{FF2B5EF4-FFF2-40B4-BE49-F238E27FC236}">
                <a16:creationId xmlns:a16="http://schemas.microsoft.com/office/drawing/2014/main" id="{6346EA71-31FE-715B-F44F-8E2E319BC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827" y="1286423"/>
            <a:ext cx="3840000" cy="2880000"/>
          </a:xfrm>
          <a:prstGeom prst="rect">
            <a:avLst/>
          </a:prstGeom>
        </p:spPr>
      </p:pic>
    </p:spTree>
    <p:extLst>
      <p:ext uri="{BB962C8B-B14F-4D97-AF65-F5344CB8AC3E}">
        <p14:creationId xmlns:p14="http://schemas.microsoft.com/office/powerpoint/2010/main" val="205223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2024.1.20</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6" name="表格 5">
            <a:extLst>
              <a:ext uri="{FF2B5EF4-FFF2-40B4-BE49-F238E27FC236}">
                <a16:creationId xmlns:a16="http://schemas.microsoft.com/office/drawing/2014/main" id="{FA567290-9BE1-6B9E-955C-6C77B91169F0}"/>
              </a:ext>
            </a:extLst>
          </p:cNvPr>
          <p:cNvGraphicFramePr>
            <a:graphicFrameLocks noGrp="1"/>
          </p:cNvGraphicFramePr>
          <p:nvPr>
            <p:extLst>
              <p:ext uri="{D42A27DB-BD31-4B8C-83A1-F6EECF244321}">
                <p14:modId xmlns:p14="http://schemas.microsoft.com/office/powerpoint/2010/main" val="3206700759"/>
              </p:ext>
            </p:extLst>
          </p:nvPr>
        </p:nvGraphicFramePr>
        <p:xfrm>
          <a:off x="2219325" y="5100657"/>
          <a:ext cx="4572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222341226"/>
                    </a:ext>
                  </a:extLst>
                </a:gridCol>
                <a:gridCol w="1524000">
                  <a:extLst>
                    <a:ext uri="{9D8B030D-6E8A-4147-A177-3AD203B41FA5}">
                      <a16:colId xmlns:a16="http://schemas.microsoft.com/office/drawing/2014/main" val="1327533670"/>
                    </a:ext>
                  </a:extLst>
                </a:gridCol>
                <a:gridCol w="1524000">
                  <a:extLst>
                    <a:ext uri="{9D8B030D-6E8A-4147-A177-3AD203B41FA5}">
                      <a16:colId xmlns:a16="http://schemas.microsoft.com/office/drawing/2014/main" val="503558678"/>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BFG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0.019</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0.140</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en-US" altLang="zh-CN" dirty="0"/>
                        <a:t>BFG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0.020</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0.141</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sp>
        <p:nvSpPr>
          <p:cNvPr id="8" name="文本框 7">
            <a:extLst>
              <a:ext uri="{FF2B5EF4-FFF2-40B4-BE49-F238E27FC236}">
                <a16:creationId xmlns:a16="http://schemas.microsoft.com/office/drawing/2014/main" id="{4B3EEBA9-13D4-9249-6606-DD15AECBC10D}"/>
              </a:ext>
            </a:extLst>
          </p:cNvPr>
          <p:cNvSpPr txBox="1"/>
          <p:nvPr/>
        </p:nvSpPr>
        <p:spPr>
          <a:xfrm>
            <a:off x="1183991" y="4199427"/>
            <a:ext cx="2880320" cy="369332"/>
          </a:xfrm>
          <a:prstGeom prst="rect">
            <a:avLst/>
          </a:prstGeom>
          <a:noFill/>
        </p:spPr>
        <p:txBody>
          <a:bodyPr wrap="square" rtlCol="0">
            <a:spAutoFit/>
          </a:bodyPr>
          <a:lstStyle/>
          <a:p>
            <a:pPr algn="ctr"/>
            <a:r>
              <a:rPr lang="en-US" altLang="zh-CN" dirty="0"/>
              <a:t>BFG</a:t>
            </a:r>
            <a:r>
              <a:rPr lang="zh-CN" altLang="en-US" dirty="0"/>
              <a:t>发生量预测</a:t>
            </a:r>
          </a:p>
        </p:txBody>
      </p:sp>
      <p:sp>
        <p:nvSpPr>
          <p:cNvPr id="5" name="文本框 4">
            <a:extLst>
              <a:ext uri="{FF2B5EF4-FFF2-40B4-BE49-F238E27FC236}">
                <a16:creationId xmlns:a16="http://schemas.microsoft.com/office/drawing/2014/main" id="{4B3EEBA9-13D4-9249-6606-DD15AECBC10D}"/>
              </a:ext>
            </a:extLst>
          </p:cNvPr>
          <p:cNvSpPr txBox="1"/>
          <p:nvPr/>
        </p:nvSpPr>
        <p:spPr>
          <a:xfrm>
            <a:off x="5326640" y="4199427"/>
            <a:ext cx="2880320" cy="369332"/>
          </a:xfrm>
          <a:prstGeom prst="rect">
            <a:avLst/>
          </a:prstGeom>
          <a:noFill/>
        </p:spPr>
        <p:txBody>
          <a:bodyPr wrap="square" rtlCol="0">
            <a:spAutoFit/>
          </a:bodyPr>
          <a:lstStyle/>
          <a:p>
            <a:pPr algn="ctr"/>
            <a:r>
              <a:rPr lang="en-US" altLang="zh-CN" dirty="0"/>
              <a:t>BFG</a:t>
            </a:r>
            <a:r>
              <a:rPr lang="zh-CN" altLang="en-US" dirty="0"/>
              <a:t>消耗量预测</a:t>
            </a:r>
          </a:p>
        </p:txBody>
      </p:sp>
      <p:pic>
        <p:nvPicPr>
          <p:cNvPr id="7" name="图片 6" descr="图表, 折线图&#10;&#10;描述已自动生成">
            <a:extLst>
              <a:ext uri="{FF2B5EF4-FFF2-40B4-BE49-F238E27FC236}">
                <a16:creationId xmlns:a16="http://schemas.microsoft.com/office/drawing/2014/main" id="{C55D2AB9-AA11-BB7C-9AC4-4E10BD6BC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35" y="1319427"/>
            <a:ext cx="3840000" cy="2880000"/>
          </a:xfrm>
          <a:prstGeom prst="rect">
            <a:avLst/>
          </a:prstGeom>
        </p:spPr>
      </p:pic>
      <p:pic>
        <p:nvPicPr>
          <p:cNvPr id="10" name="图片 9" descr="图表, 折线图&#10;&#10;描述已自动生成">
            <a:extLst>
              <a:ext uri="{FF2B5EF4-FFF2-40B4-BE49-F238E27FC236}">
                <a16:creationId xmlns:a16="http://schemas.microsoft.com/office/drawing/2014/main" id="{4579832B-DD5D-CB8D-4C78-0CC5721A43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1325" y="1319146"/>
            <a:ext cx="3840000" cy="2880000"/>
          </a:xfrm>
          <a:prstGeom prst="rect">
            <a:avLst/>
          </a:prstGeom>
        </p:spPr>
      </p:pic>
    </p:spTree>
    <p:extLst>
      <p:ext uri="{BB962C8B-B14F-4D97-AF65-F5344CB8AC3E}">
        <p14:creationId xmlns:p14="http://schemas.microsoft.com/office/powerpoint/2010/main" val="8563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任务</a:t>
            </a:r>
            <a:r>
              <a:rPr lang="en-US" altLang="zh-CN" sz="2100">
                <a:solidFill>
                  <a:srgbClr val="000000"/>
                </a:solidFill>
                <a:latin typeface="微软雅黑" panose="020B0503020204020204" pitchFamily="34" charset="-122"/>
                <a:ea typeface="微软雅黑" panose="020B0503020204020204" pitchFamily="34" charset="-122"/>
              </a:rPr>
              <a:t>1</a:t>
            </a:r>
            <a:r>
              <a:rPr lang="zh-CN" altLang="en-US" sz="2100">
                <a:solidFill>
                  <a:srgbClr val="000000"/>
                </a:solidFill>
                <a:latin typeface="微软雅黑" panose="020B0503020204020204" pitchFamily="34" charset="-122"/>
                <a:ea typeface="微软雅黑" panose="020B0503020204020204" pitchFamily="34" charset="-122"/>
              </a:rPr>
              <a:t>：对目标函数、约束函数进行建模</a:t>
            </a:r>
            <a:endParaRPr lang="en-US" altLang="zh-CN" sz="20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完成情况：建立以</a:t>
            </a:r>
            <a:r>
              <a:rPr lang="zh-CN" altLang="en-US" sz="2100">
                <a:solidFill>
                  <a:srgbClr val="000000"/>
                </a:solidFill>
                <a:latin typeface="微软雅黑" panose="020B0503020204020204" pitchFamily="34" charset="-122"/>
                <a:ea typeface="微软雅黑" panose="020B0503020204020204" pitchFamily="34" charset="-122"/>
                <a:sym typeface="+mn-ea"/>
              </a:rPr>
              <a:t>放散总量最小、气消耗设备需求偏差最小、煤气柜波动最小为多目标优化目标的目标函数；以煤气量守恒约束、煤气消耗设备与发电厂煤气热值约束、煤气消耗设备获得热量约束、煤气柜波动约束、管道压力约束为约束条件进行数学建模</a:t>
            </a:r>
          </a:p>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sym typeface="+mn-ea"/>
              </a:rPr>
              <a:t>任务</a:t>
            </a:r>
            <a:r>
              <a:rPr lang="en-US" altLang="zh-CN" sz="2100">
                <a:solidFill>
                  <a:srgbClr val="000000"/>
                </a:solidFill>
                <a:latin typeface="微软雅黑" panose="020B0503020204020204" pitchFamily="34" charset="-122"/>
                <a:ea typeface="微软雅黑" panose="020B0503020204020204" pitchFamily="34" charset="-122"/>
                <a:sym typeface="+mn-ea"/>
              </a:rPr>
              <a:t>2</a:t>
            </a:r>
            <a:r>
              <a:rPr lang="zh-CN" altLang="en-US" sz="2100">
                <a:solidFill>
                  <a:srgbClr val="000000"/>
                </a:solidFill>
                <a:latin typeface="微软雅黑" panose="020B0503020204020204" pitchFamily="34" charset="-122"/>
                <a:ea typeface="微软雅黑" panose="020B0503020204020204" pitchFamily="34" charset="-122"/>
                <a:sym typeface="+mn-ea"/>
              </a:rPr>
              <a:t>：</a:t>
            </a:r>
            <a:r>
              <a:rPr lang="zh-CN" sz="2100">
                <a:solidFill>
                  <a:srgbClr val="000000"/>
                </a:solidFill>
                <a:latin typeface="微软雅黑" panose="020B0503020204020204" pitchFamily="34" charset="-122"/>
                <a:ea typeface="微软雅黑" panose="020B0503020204020204" pitchFamily="34" charset="-122"/>
                <a:sym typeface="+mn-ea"/>
              </a:rPr>
              <a:t>写出参数、变量、决策变量对应参数</a:t>
            </a:r>
          </a:p>
          <a:p>
            <a:pPr marL="179705" lvl="0" indent="-179705" algn="just">
              <a:lnSpc>
                <a:spcPct val="130000"/>
              </a:lnSpc>
              <a:spcBef>
                <a:spcPct val="0"/>
              </a:spcBef>
            </a:pPr>
            <a:r>
              <a:rPr lang="zh-CN" sz="2100">
                <a:solidFill>
                  <a:srgbClr val="000000"/>
                </a:solidFill>
                <a:latin typeface="微软雅黑" panose="020B0503020204020204" pitchFamily="34" charset="-122"/>
                <a:ea typeface="微软雅黑" panose="020B0503020204020204" pitchFamily="34" charset="-122"/>
                <a:sym typeface="+mn-ea"/>
              </a:rPr>
              <a:t>完成情况：完成了参数的模型参数</a:t>
            </a:r>
            <a:endParaRPr lang="zh-CN" altLang="en-US" sz="21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pPr>
            <a:r>
              <a:rPr lang="zh-CN" altLang="en-US" sz="2100">
                <a:solidFill>
                  <a:srgbClr val="000000"/>
                </a:solidFill>
                <a:latin typeface="微软雅黑" panose="020B0503020204020204" pitchFamily="34" charset="-122"/>
                <a:ea typeface="微软雅黑" panose="020B0503020204020204" pitchFamily="34" charset="-122"/>
              </a:rPr>
              <a:t>下周计划：</a:t>
            </a:r>
            <a:endParaRPr lang="en-US" altLang="zh-CN" sz="21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pPr>
            <a:r>
              <a:rPr lang="en-US" altLang="zh-CN" sz="2100">
                <a:solidFill>
                  <a:srgbClr val="000000"/>
                </a:solidFill>
                <a:latin typeface="微软雅黑" panose="020B0503020204020204" pitchFamily="34" charset="-122"/>
                <a:ea typeface="微软雅黑" panose="020B0503020204020204" pitchFamily="34" charset="-122"/>
              </a:rPr>
              <a:t>1</a:t>
            </a:r>
            <a:r>
              <a:rPr lang="zh-CN" altLang="en-US" sz="2100">
                <a:solidFill>
                  <a:srgbClr val="000000"/>
                </a:solidFill>
                <a:latin typeface="微软雅黑" panose="020B0503020204020204" pitchFamily="34" charset="-122"/>
                <a:ea typeface="微软雅黑" panose="020B0503020204020204" pitchFamily="34" charset="-122"/>
              </a:rPr>
              <a:t>：</a:t>
            </a:r>
            <a:r>
              <a:rPr lang="zh-CN" sz="2100">
                <a:solidFill>
                  <a:srgbClr val="000000"/>
                </a:solidFill>
                <a:latin typeface="微软雅黑" panose="020B0503020204020204" pitchFamily="34" charset="-122"/>
                <a:ea typeface="微软雅黑" panose="020B0503020204020204" pitchFamily="34" charset="-122"/>
              </a:rPr>
              <a:t>写出变量、决策变量对应模型参数</a:t>
            </a:r>
          </a:p>
          <a:p>
            <a:pPr marL="179705" lvl="0" indent="-179705" algn="just">
              <a:lnSpc>
                <a:spcPct val="130000"/>
              </a:lnSpc>
            </a:pPr>
            <a:r>
              <a:rPr lang="en-US" altLang="zh-CN" sz="2100">
                <a:solidFill>
                  <a:srgbClr val="000000"/>
                </a:solidFill>
                <a:latin typeface="微软雅黑" panose="020B0503020204020204" pitchFamily="34" charset="-122"/>
                <a:ea typeface="微软雅黑" panose="020B0503020204020204" pitchFamily="34" charset="-122"/>
              </a:rPr>
              <a:t>2</a:t>
            </a:r>
            <a:r>
              <a:rPr lang="zh-CN" altLang="en-US" sz="2100">
                <a:solidFill>
                  <a:srgbClr val="000000"/>
                </a:solidFill>
                <a:latin typeface="微软雅黑" panose="020B0503020204020204" pitchFamily="34" charset="-122"/>
                <a:ea typeface="微软雅黑" panose="020B0503020204020204" pitchFamily="34" charset="-122"/>
              </a:rPr>
              <a:t>：看煤气产消预测方面的文献</a:t>
            </a:r>
            <a:endParaRPr lang="zh-CN" sz="21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100">
              <a:solidFill>
                <a:srgbClr val="000000"/>
              </a:solidFill>
              <a:latin typeface="微软雅黑" panose="020B0503020204020204" pitchFamily="34" charset="-122"/>
              <a:ea typeface="微软雅黑" panose="020B0503020204020204" pitchFamily="34" charset="-122"/>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2023.4.22</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2024.1.20</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6" name="表格 5">
            <a:extLst>
              <a:ext uri="{FF2B5EF4-FFF2-40B4-BE49-F238E27FC236}">
                <a16:creationId xmlns:a16="http://schemas.microsoft.com/office/drawing/2014/main" id="{FA567290-9BE1-6B9E-955C-6C77B91169F0}"/>
              </a:ext>
            </a:extLst>
          </p:cNvPr>
          <p:cNvGraphicFramePr>
            <a:graphicFrameLocks noGrp="1"/>
          </p:cNvGraphicFramePr>
          <p:nvPr>
            <p:extLst>
              <p:ext uri="{D42A27DB-BD31-4B8C-83A1-F6EECF244321}">
                <p14:modId xmlns:p14="http://schemas.microsoft.com/office/powerpoint/2010/main" val="1985726530"/>
              </p:ext>
            </p:extLst>
          </p:nvPr>
        </p:nvGraphicFramePr>
        <p:xfrm>
          <a:off x="2219325" y="4764404"/>
          <a:ext cx="4572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222341226"/>
                    </a:ext>
                  </a:extLst>
                </a:gridCol>
                <a:gridCol w="1524000">
                  <a:extLst>
                    <a:ext uri="{9D8B030D-6E8A-4147-A177-3AD203B41FA5}">
                      <a16:colId xmlns:a16="http://schemas.microsoft.com/office/drawing/2014/main" val="1327533670"/>
                    </a:ext>
                  </a:extLst>
                </a:gridCol>
                <a:gridCol w="1524000">
                  <a:extLst>
                    <a:ext uri="{9D8B030D-6E8A-4147-A177-3AD203B41FA5}">
                      <a16:colId xmlns:a16="http://schemas.microsoft.com/office/drawing/2014/main" val="503558678"/>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LDG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0. 161</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0.401</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7715545"/>
                  </a:ext>
                </a:extLst>
              </a:tr>
              <a:tr h="370840">
                <a:tc>
                  <a:txBody>
                    <a:bodyPr/>
                    <a:lstStyle/>
                    <a:p>
                      <a:pPr algn="ctr"/>
                      <a:r>
                        <a:rPr lang="en-US" altLang="zh-CN" dirty="0"/>
                        <a:t>LDG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0.046</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0.215</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3102975"/>
                  </a:ext>
                </a:extLst>
              </a:tr>
            </a:tbl>
          </a:graphicData>
        </a:graphic>
      </p:graphicFrame>
      <p:sp>
        <p:nvSpPr>
          <p:cNvPr id="17" name="文本框 16">
            <a:extLst>
              <a:ext uri="{FF2B5EF4-FFF2-40B4-BE49-F238E27FC236}">
                <a16:creationId xmlns:a16="http://schemas.microsoft.com/office/drawing/2014/main" id="{22E15983-4557-E6C3-F17D-357BBAE905B1}"/>
              </a:ext>
            </a:extLst>
          </p:cNvPr>
          <p:cNvSpPr txBox="1"/>
          <p:nvPr/>
        </p:nvSpPr>
        <p:spPr>
          <a:xfrm>
            <a:off x="5191542" y="3957387"/>
            <a:ext cx="2880320" cy="369332"/>
          </a:xfrm>
          <a:prstGeom prst="rect">
            <a:avLst/>
          </a:prstGeom>
          <a:noFill/>
        </p:spPr>
        <p:txBody>
          <a:bodyPr wrap="square" rtlCol="0">
            <a:spAutoFit/>
          </a:bodyPr>
          <a:lstStyle/>
          <a:p>
            <a:pPr algn="ctr"/>
            <a:r>
              <a:rPr lang="en-US" altLang="zh-CN" dirty="0"/>
              <a:t>LDG</a:t>
            </a:r>
            <a:r>
              <a:rPr lang="zh-CN" altLang="en-US" dirty="0"/>
              <a:t>消耗量预测</a:t>
            </a:r>
          </a:p>
        </p:txBody>
      </p:sp>
      <p:sp>
        <p:nvSpPr>
          <p:cNvPr id="19" name="文本框 18">
            <a:extLst>
              <a:ext uri="{FF2B5EF4-FFF2-40B4-BE49-F238E27FC236}">
                <a16:creationId xmlns:a16="http://schemas.microsoft.com/office/drawing/2014/main" id="{8B48951A-DBED-F9F7-1F1D-CF7F21054E10}"/>
              </a:ext>
            </a:extLst>
          </p:cNvPr>
          <p:cNvSpPr txBox="1"/>
          <p:nvPr/>
        </p:nvSpPr>
        <p:spPr>
          <a:xfrm>
            <a:off x="1544359" y="3930171"/>
            <a:ext cx="2408100" cy="369332"/>
          </a:xfrm>
          <a:prstGeom prst="rect">
            <a:avLst/>
          </a:prstGeom>
          <a:noFill/>
        </p:spPr>
        <p:txBody>
          <a:bodyPr wrap="square" rtlCol="0">
            <a:spAutoFit/>
          </a:bodyPr>
          <a:lstStyle/>
          <a:p>
            <a:pPr algn="ctr"/>
            <a:r>
              <a:rPr lang="en-US" altLang="zh-CN" dirty="0"/>
              <a:t>LDG</a:t>
            </a:r>
            <a:r>
              <a:rPr lang="zh-CN" altLang="en-US" dirty="0"/>
              <a:t>发生量预测</a:t>
            </a:r>
          </a:p>
        </p:txBody>
      </p:sp>
      <p:pic>
        <p:nvPicPr>
          <p:cNvPr id="5" name="图片 4">
            <a:extLst>
              <a:ext uri="{FF2B5EF4-FFF2-40B4-BE49-F238E27FC236}">
                <a16:creationId xmlns:a16="http://schemas.microsoft.com/office/drawing/2014/main" id="{C9DBA260-E0D7-2E1F-A1B7-693EE2F0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994" y="1105689"/>
            <a:ext cx="3840000" cy="2880000"/>
          </a:xfrm>
          <a:prstGeom prst="rect">
            <a:avLst/>
          </a:prstGeom>
        </p:spPr>
      </p:pic>
      <p:pic>
        <p:nvPicPr>
          <p:cNvPr id="4" name="图片 3" descr="图表, 折线图&#10;&#10;描述已自动生成">
            <a:extLst>
              <a:ext uri="{FF2B5EF4-FFF2-40B4-BE49-F238E27FC236}">
                <a16:creationId xmlns:a16="http://schemas.microsoft.com/office/drawing/2014/main" id="{A8F78E2F-9BD7-6B97-72BD-18AF16298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224" y="1105689"/>
            <a:ext cx="3840000" cy="2880000"/>
          </a:xfrm>
          <a:prstGeom prst="rect">
            <a:avLst/>
          </a:prstGeom>
        </p:spPr>
      </p:pic>
    </p:spTree>
    <p:extLst>
      <p:ext uri="{BB962C8B-B14F-4D97-AF65-F5344CB8AC3E}">
        <p14:creationId xmlns:p14="http://schemas.microsoft.com/office/powerpoint/2010/main" val="123349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2024.1.27</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6" name="表格 5">
            <a:extLst>
              <a:ext uri="{FF2B5EF4-FFF2-40B4-BE49-F238E27FC236}">
                <a16:creationId xmlns:a16="http://schemas.microsoft.com/office/drawing/2014/main" id="{FA567290-9BE1-6B9E-955C-6C77B91169F0}"/>
              </a:ext>
            </a:extLst>
          </p:cNvPr>
          <p:cNvGraphicFramePr>
            <a:graphicFrameLocks noGrp="1"/>
          </p:cNvGraphicFramePr>
          <p:nvPr>
            <p:extLst>
              <p:ext uri="{D42A27DB-BD31-4B8C-83A1-F6EECF244321}">
                <p14:modId xmlns:p14="http://schemas.microsoft.com/office/powerpoint/2010/main" val="1934747333"/>
              </p:ext>
            </p:extLst>
          </p:nvPr>
        </p:nvGraphicFramePr>
        <p:xfrm>
          <a:off x="2219325" y="4946872"/>
          <a:ext cx="4572000" cy="111252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222341226"/>
                    </a:ext>
                  </a:extLst>
                </a:gridCol>
                <a:gridCol w="1524000">
                  <a:extLst>
                    <a:ext uri="{9D8B030D-6E8A-4147-A177-3AD203B41FA5}">
                      <a16:colId xmlns:a16="http://schemas.microsoft.com/office/drawing/2014/main" val="1327533670"/>
                    </a:ext>
                  </a:extLst>
                </a:gridCol>
                <a:gridCol w="1524000">
                  <a:extLst>
                    <a:ext uri="{9D8B030D-6E8A-4147-A177-3AD203B41FA5}">
                      <a16:colId xmlns:a16="http://schemas.microsoft.com/office/drawing/2014/main" val="503558678"/>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COG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0.004</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0.066</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7715545"/>
                  </a:ext>
                </a:extLst>
              </a:tr>
              <a:tr h="370840">
                <a:tc>
                  <a:txBody>
                    <a:bodyPr/>
                    <a:lstStyle/>
                    <a:p>
                      <a:pPr algn="ctr"/>
                      <a:r>
                        <a:rPr lang="en-US" altLang="zh-CN" dirty="0"/>
                        <a:t>COG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0.012</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0.110</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3102975"/>
                  </a:ext>
                </a:extLst>
              </a:tr>
            </a:tbl>
          </a:graphicData>
        </a:graphic>
      </p:graphicFrame>
      <p:sp>
        <p:nvSpPr>
          <p:cNvPr id="17" name="文本框 16">
            <a:extLst>
              <a:ext uri="{FF2B5EF4-FFF2-40B4-BE49-F238E27FC236}">
                <a16:creationId xmlns:a16="http://schemas.microsoft.com/office/drawing/2014/main" id="{22E15983-4557-E6C3-F17D-357BBAE905B1}"/>
              </a:ext>
            </a:extLst>
          </p:cNvPr>
          <p:cNvSpPr txBox="1"/>
          <p:nvPr/>
        </p:nvSpPr>
        <p:spPr>
          <a:xfrm>
            <a:off x="5191542" y="4283804"/>
            <a:ext cx="2880320" cy="369332"/>
          </a:xfrm>
          <a:prstGeom prst="rect">
            <a:avLst/>
          </a:prstGeom>
          <a:noFill/>
        </p:spPr>
        <p:txBody>
          <a:bodyPr wrap="square" rtlCol="0">
            <a:spAutoFit/>
          </a:bodyPr>
          <a:lstStyle/>
          <a:p>
            <a:pPr algn="ctr"/>
            <a:r>
              <a:rPr lang="en-US" altLang="zh-CN" dirty="0"/>
              <a:t>COG</a:t>
            </a:r>
            <a:r>
              <a:rPr lang="zh-CN" altLang="en-US" dirty="0"/>
              <a:t>消耗量预测</a:t>
            </a:r>
          </a:p>
        </p:txBody>
      </p:sp>
      <p:sp>
        <p:nvSpPr>
          <p:cNvPr id="19" name="文本框 18">
            <a:extLst>
              <a:ext uri="{FF2B5EF4-FFF2-40B4-BE49-F238E27FC236}">
                <a16:creationId xmlns:a16="http://schemas.microsoft.com/office/drawing/2014/main" id="{8B48951A-DBED-F9F7-1F1D-CF7F21054E10}"/>
              </a:ext>
            </a:extLst>
          </p:cNvPr>
          <p:cNvSpPr txBox="1"/>
          <p:nvPr/>
        </p:nvSpPr>
        <p:spPr>
          <a:xfrm>
            <a:off x="1544359" y="4256588"/>
            <a:ext cx="2408100" cy="369332"/>
          </a:xfrm>
          <a:prstGeom prst="rect">
            <a:avLst/>
          </a:prstGeom>
          <a:noFill/>
        </p:spPr>
        <p:txBody>
          <a:bodyPr wrap="square" rtlCol="0">
            <a:spAutoFit/>
          </a:bodyPr>
          <a:lstStyle/>
          <a:p>
            <a:pPr algn="ctr"/>
            <a:r>
              <a:rPr lang="en-US" altLang="zh-CN" dirty="0"/>
              <a:t>COG</a:t>
            </a:r>
            <a:r>
              <a:rPr lang="zh-CN" altLang="en-US" dirty="0"/>
              <a:t>发生量预测</a:t>
            </a:r>
          </a:p>
        </p:txBody>
      </p:sp>
      <p:pic>
        <p:nvPicPr>
          <p:cNvPr id="4" name="图片 3" descr="图表, 折线图&#10;&#10;描述已自动生成">
            <a:extLst>
              <a:ext uri="{FF2B5EF4-FFF2-40B4-BE49-F238E27FC236}">
                <a16:creationId xmlns:a16="http://schemas.microsoft.com/office/drawing/2014/main" id="{4403C257-F578-8FE3-FB26-699509495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64" y="1376588"/>
            <a:ext cx="3840000" cy="2880000"/>
          </a:xfrm>
          <a:prstGeom prst="rect">
            <a:avLst/>
          </a:prstGeom>
        </p:spPr>
      </p:pic>
      <p:pic>
        <p:nvPicPr>
          <p:cNvPr id="9" name="图片 8" descr="图表, 折线图&#10;&#10;描述已自动生成">
            <a:extLst>
              <a:ext uri="{FF2B5EF4-FFF2-40B4-BE49-F238E27FC236}">
                <a16:creationId xmlns:a16="http://schemas.microsoft.com/office/drawing/2014/main" id="{BD35E4F6-930A-57ED-4564-0D5A7303F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800" y="1379473"/>
            <a:ext cx="3840000" cy="2880000"/>
          </a:xfrm>
          <a:prstGeom prst="rect">
            <a:avLst/>
          </a:prstGeom>
        </p:spPr>
      </p:pic>
      <p:sp>
        <p:nvSpPr>
          <p:cNvPr id="3" name="文本框 2">
            <a:extLst>
              <a:ext uri="{FF2B5EF4-FFF2-40B4-BE49-F238E27FC236}">
                <a16:creationId xmlns:a16="http://schemas.microsoft.com/office/drawing/2014/main" id="{53DCB8F4-9932-CF89-0BB8-6F59B70A9852}"/>
              </a:ext>
            </a:extLst>
          </p:cNvPr>
          <p:cNvSpPr txBox="1"/>
          <p:nvPr/>
        </p:nvSpPr>
        <p:spPr>
          <a:xfrm>
            <a:off x="539552" y="1054373"/>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预测进展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2211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2024.1.27</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A2A718B9-BCC3-CFB4-C4EF-44BDF1AAB66E}"/>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调度进展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04CCAF4B-6804-657B-85A0-0AC9724FA6A5}"/>
              </a:ext>
            </a:extLst>
          </p:cNvPr>
          <p:cNvSpPr txBox="1"/>
          <p:nvPr/>
        </p:nvSpPr>
        <p:spPr>
          <a:xfrm>
            <a:off x="869242" y="1773239"/>
            <a:ext cx="7432186" cy="2807756"/>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在子问题中，由于取消了混合煤气的热值约束导致子问题中消耗混合煤气工序的值异常。</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以高炉煤气所在子问题为例，添加约束，在消耗混合煤气工序中，按照方案中的三种煤气比例，根据高炉煤气投入量去确定另外两种煤气的投入量，确保三种煤气的总热值符合消耗混合煤气工序所需热值。</a:t>
            </a:r>
          </a:p>
        </p:txBody>
      </p:sp>
    </p:spTree>
    <p:extLst>
      <p:ext uri="{BB962C8B-B14F-4D97-AF65-F5344CB8AC3E}">
        <p14:creationId xmlns:p14="http://schemas.microsoft.com/office/powerpoint/2010/main" val="21090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9364B-EE96-19DB-D35A-82B9944D1B4B}"/>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EE556B83-B332-469F-1B69-126A845E6EEC}"/>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B4253D59-EE0D-1ABD-7485-ECA1B6AD51CD}"/>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5E70D9DD-5499-6EEF-3671-03EED9ACA738}"/>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2A8E5B0-B469-1428-196B-810AF88A9B1F}"/>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2024.3.2</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34135DD4-DAF0-8090-5668-81393E598A97}"/>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调度进展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1F6BDB5B-3C1C-4623-B5C5-D15014804761}"/>
              </a:ext>
            </a:extLst>
          </p:cNvPr>
          <p:cNvSpPr txBox="1"/>
          <p:nvPr/>
        </p:nvSpPr>
        <p:spPr>
          <a:xfrm>
            <a:off x="854064" y="1694266"/>
            <a:ext cx="7432186" cy="961097"/>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在子问题中添加约束，存在煤气量不够，导致三个子问题中分配量为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的情况，目前正在检查总煤气量的分配情况。</a:t>
            </a:r>
          </a:p>
        </p:txBody>
      </p:sp>
      <p:pic>
        <p:nvPicPr>
          <p:cNvPr id="4" name="图片 3">
            <a:extLst>
              <a:ext uri="{FF2B5EF4-FFF2-40B4-BE49-F238E27FC236}">
                <a16:creationId xmlns:a16="http://schemas.microsoft.com/office/drawing/2014/main" id="{2111D4A7-8183-DE58-48BB-DF026F606CBE}"/>
              </a:ext>
            </a:extLst>
          </p:cNvPr>
          <p:cNvPicPr>
            <a:picLocks noChangeAspect="1"/>
          </p:cNvPicPr>
          <p:nvPr/>
        </p:nvPicPr>
        <p:blipFill rotWithShape="1">
          <a:blip r:embed="rId4"/>
          <a:srcRect l="1567" r="3926"/>
          <a:stretch/>
        </p:blipFill>
        <p:spPr>
          <a:xfrm>
            <a:off x="432464" y="3100876"/>
            <a:ext cx="8316000" cy="2223348"/>
          </a:xfrm>
          <a:prstGeom prst="rect">
            <a:avLst/>
          </a:prstGeom>
        </p:spPr>
      </p:pic>
    </p:spTree>
    <p:extLst>
      <p:ext uri="{BB962C8B-B14F-4D97-AF65-F5344CB8AC3E}">
        <p14:creationId xmlns:p14="http://schemas.microsoft.com/office/powerpoint/2010/main" val="1693704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1A9D-FCE0-810F-13E3-B2037F5855AE}"/>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3C50FBBD-319A-A68B-E13A-CFD88E3D43C6}"/>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6A0A94C9-7A43-6198-7280-11C843D24A42}"/>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3EDC5FF8-FFB2-9CF2-0568-FF0C55A8C107}"/>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372102C6-3725-76BB-2460-E37B0F07B325}"/>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2024.3.9</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C2462B92-D604-00C3-E9CA-70B87D3F849B}"/>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调度进展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3F19AEB-CF01-D828-0662-9A2952AA3EBD}"/>
              </a:ext>
            </a:extLst>
          </p:cNvPr>
          <p:cNvSpPr txBox="1"/>
          <p:nvPr/>
        </p:nvSpPr>
        <p:spPr>
          <a:xfrm>
            <a:off x="854064" y="1694266"/>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aphicFrame>
        <p:nvGraphicFramePr>
          <p:cNvPr id="3" name="表格 2">
            <a:extLst>
              <a:ext uri="{FF2B5EF4-FFF2-40B4-BE49-F238E27FC236}">
                <a16:creationId xmlns:a16="http://schemas.microsoft.com/office/drawing/2014/main" id="{2DBE018D-23F0-2366-0F6A-EB26718BB00A}"/>
              </a:ext>
            </a:extLst>
          </p:cNvPr>
          <p:cNvGraphicFramePr>
            <a:graphicFrameLocks noGrp="1"/>
          </p:cNvGraphicFramePr>
          <p:nvPr>
            <p:extLst>
              <p:ext uri="{D42A27DB-BD31-4B8C-83A1-F6EECF244321}">
                <p14:modId xmlns:p14="http://schemas.microsoft.com/office/powerpoint/2010/main" val="3543766859"/>
              </p:ext>
            </p:extLst>
          </p:nvPr>
        </p:nvGraphicFramePr>
        <p:xfrm>
          <a:off x="1048941" y="1668374"/>
          <a:ext cx="6912769" cy="2956560"/>
        </p:xfrm>
        <a:graphic>
          <a:graphicData uri="http://schemas.openxmlformats.org/drawingml/2006/table">
            <a:tbl>
              <a:tblPr firstRow="1" bandRow="1">
                <a:tableStyleId>{5C22544A-7EE6-4342-B048-85BDC9FD1C3A}</a:tableStyleId>
              </a:tblPr>
              <a:tblGrid>
                <a:gridCol w="1469807">
                  <a:extLst>
                    <a:ext uri="{9D8B030D-6E8A-4147-A177-3AD203B41FA5}">
                      <a16:colId xmlns:a16="http://schemas.microsoft.com/office/drawing/2014/main" val="3280957217"/>
                    </a:ext>
                  </a:extLst>
                </a:gridCol>
                <a:gridCol w="2125260">
                  <a:extLst>
                    <a:ext uri="{9D8B030D-6E8A-4147-A177-3AD203B41FA5}">
                      <a16:colId xmlns:a16="http://schemas.microsoft.com/office/drawing/2014/main" val="1347885091"/>
                    </a:ext>
                  </a:extLst>
                </a:gridCol>
                <a:gridCol w="1224136">
                  <a:extLst>
                    <a:ext uri="{9D8B030D-6E8A-4147-A177-3AD203B41FA5}">
                      <a16:colId xmlns:a16="http://schemas.microsoft.com/office/drawing/2014/main" val="3948310872"/>
                    </a:ext>
                  </a:extLst>
                </a:gridCol>
                <a:gridCol w="1152128">
                  <a:extLst>
                    <a:ext uri="{9D8B030D-6E8A-4147-A177-3AD203B41FA5}">
                      <a16:colId xmlns:a16="http://schemas.microsoft.com/office/drawing/2014/main" val="1903434412"/>
                    </a:ext>
                  </a:extLst>
                </a:gridCol>
                <a:gridCol w="941438">
                  <a:extLst>
                    <a:ext uri="{9D8B030D-6E8A-4147-A177-3AD203B41FA5}">
                      <a16:colId xmlns:a16="http://schemas.microsoft.com/office/drawing/2014/main" val="3802015030"/>
                    </a:ext>
                  </a:extLst>
                </a:gridCol>
              </a:tblGrid>
              <a:tr h="185420">
                <a:tc rowSpan="2">
                  <a:txBody>
                    <a:bodyPr/>
                    <a:lstStyle/>
                    <a:p>
                      <a:pPr algn="ctr"/>
                      <a:r>
                        <a:rPr lang="zh-CN" altLang="en-US" dirty="0"/>
                        <a:t>工序</a:t>
                      </a:r>
                    </a:p>
                  </a:txBody>
                  <a:tcPr anchor="ctr"/>
                </a:tc>
                <a:tc rowSpan="2">
                  <a:txBody>
                    <a:bodyPr/>
                    <a:lstStyle/>
                    <a:p>
                      <a:pPr algn="ctr"/>
                      <a:r>
                        <a:rPr lang="zh-CN" altLang="en-US" dirty="0">
                          <a:latin typeface="Times New Roman" panose="02020603050405020304" pitchFamily="18" charset="0"/>
                          <a:cs typeface="Times New Roman" panose="02020603050405020304" pitchFamily="18" charset="0"/>
                        </a:rPr>
                        <a:t>高炉煤气子问题</a:t>
                      </a:r>
                    </a:p>
                  </a:txBody>
                  <a:tcPr anchor="ctr"/>
                </a:tc>
                <a:tc gridSpan="3">
                  <a:txBody>
                    <a:bodyPr/>
                    <a:lstStyle/>
                    <a:p>
                      <a:pPr algn="ctr"/>
                      <a:r>
                        <a:rPr lang="en-US" altLang="zh-CN" dirty="0" err="1">
                          <a:latin typeface="Times New Roman" panose="02020603050405020304" pitchFamily="18" charset="0"/>
                          <a:cs typeface="Times New Roman" panose="02020603050405020304" pitchFamily="18" charset="0"/>
                        </a:rPr>
                        <a:t>Gurobi</a:t>
                      </a:r>
                      <a:r>
                        <a:rPr lang="zh-CN" altLang="en-US" dirty="0">
                          <a:latin typeface="Times New Roman" panose="02020603050405020304" pitchFamily="18" charset="0"/>
                          <a:cs typeface="Times New Roman" panose="02020603050405020304" pitchFamily="18" charset="0"/>
                        </a:rPr>
                        <a:t>求解</a:t>
                      </a:r>
                    </a:p>
                  </a:txBody>
                  <a:tcPr anchor="ctr">
                    <a:solidFill>
                      <a:srgbClr val="4F81BD"/>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92877986"/>
                  </a:ext>
                </a:extLst>
              </a:tr>
              <a:tr h="185420">
                <a:tc vMerge="1">
                  <a:txBody>
                    <a:bodyPr/>
                    <a:lstStyle/>
                    <a:p>
                      <a:endParaRPr lang="zh-CN" altLang="en-US"/>
                    </a:p>
                  </a:txBody>
                  <a:tcPr/>
                </a:tc>
                <a:tc vMerge="1">
                  <a:txBody>
                    <a:bodyPr/>
                    <a:lstStyle/>
                    <a:p>
                      <a:endParaRPr lang="zh-CN" altLang="en-US"/>
                    </a:p>
                  </a:txBody>
                  <a:tcPr/>
                </a:tc>
                <a:tc>
                  <a:txBody>
                    <a:bodyPr/>
                    <a:lstStyle/>
                    <a:p>
                      <a:pPr algn="ctr"/>
                      <a:r>
                        <a:rPr lang="en-US" altLang="zh-CN" dirty="0">
                          <a:latin typeface="Times New Roman" panose="02020603050405020304" pitchFamily="18" charset="0"/>
                          <a:cs typeface="Times New Roman" panose="02020603050405020304" pitchFamily="18" charset="0"/>
                        </a:rPr>
                        <a:t>BFG</a:t>
                      </a:r>
                      <a:endParaRPr lang="zh-CN" altLang="en-US" dirty="0">
                        <a:latin typeface="Times New Roman" panose="02020603050405020304" pitchFamily="18" charset="0"/>
                        <a:cs typeface="Times New Roman" panose="02020603050405020304" pitchFamily="18" charset="0"/>
                      </a:endParaRPr>
                    </a:p>
                  </a:txBody>
                  <a:tcPr anchor="ctr">
                    <a:solidFill>
                      <a:srgbClr val="4F81BD"/>
                    </a:solidFill>
                  </a:tcPr>
                </a:tc>
                <a:tc>
                  <a:txBody>
                    <a:bodyPr/>
                    <a:lstStyle/>
                    <a:p>
                      <a:pPr algn="ctr"/>
                      <a:r>
                        <a:rPr lang="en-US" altLang="zh-CN" dirty="0">
                          <a:latin typeface="Times New Roman" panose="02020603050405020304" pitchFamily="18" charset="0"/>
                          <a:cs typeface="Times New Roman" panose="02020603050405020304" pitchFamily="18" charset="0"/>
                        </a:rPr>
                        <a:t>COG</a:t>
                      </a:r>
                      <a:endParaRPr lang="zh-CN" altLang="en-US" dirty="0">
                        <a:latin typeface="Times New Roman" panose="02020603050405020304" pitchFamily="18" charset="0"/>
                        <a:cs typeface="Times New Roman" panose="02020603050405020304" pitchFamily="18" charset="0"/>
                      </a:endParaRPr>
                    </a:p>
                  </a:txBody>
                  <a:tcPr anchor="ctr">
                    <a:solidFill>
                      <a:srgbClr val="4F81BD"/>
                    </a:solidFill>
                  </a:tcPr>
                </a:tc>
                <a:tc>
                  <a:txBody>
                    <a:bodyPr/>
                    <a:lstStyle/>
                    <a:p>
                      <a:pPr algn="ctr"/>
                      <a:r>
                        <a:rPr lang="en-US" altLang="zh-CN" dirty="0">
                          <a:latin typeface="Times New Roman" panose="02020603050405020304" pitchFamily="18" charset="0"/>
                          <a:cs typeface="Times New Roman" panose="02020603050405020304" pitchFamily="18" charset="0"/>
                        </a:rPr>
                        <a:t>LDG</a:t>
                      </a:r>
                      <a:endParaRPr lang="zh-CN" altLang="en-US" dirty="0">
                        <a:latin typeface="Times New Roman" panose="02020603050405020304" pitchFamily="18" charset="0"/>
                        <a:cs typeface="Times New Roman" panose="02020603050405020304" pitchFamily="18" charset="0"/>
                      </a:endParaRPr>
                    </a:p>
                  </a:txBody>
                  <a:tcPr anchor="ctr">
                    <a:solidFill>
                      <a:srgbClr val="4F81BD"/>
                    </a:solidFill>
                  </a:tcPr>
                </a:tc>
                <a:extLst>
                  <a:ext uri="{0D108BD9-81ED-4DB2-BD59-A6C34878D82A}">
                    <a16:rowId xmlns:a16="http://schemas.microsoft.com/office/drawing/2014/main" val="494914983"/>
                  </a:ext>
                </a:extLst>
              </a:tr>
              <a:tr h="370840">
                <a:tc>
                  <a:txBody>
                    <a:bodyPr/>
                    <a:lstStyle/>
                    <a:p>
                      <a:pPr indent="266700" algn="ctr"/>
                      <a:r>
                        <a:rPr lang="zh-CN" sz="1200" kern="100" dirty="0">
                          <a:effectLst/>
                        </a:rPr>
                        <a:t>焦炉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676992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35631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13971117"/>
                  </a:ext>
                </a:extLst>
              </a:tr>
              <a:tr h="370840">
                <a:tc>
                  <a:txBody>
                    <a:bodyPr/>
                    <a:lstStyle/>
                    <a:p>
                      <a:pPr indent="266700" algn="ctr"/>
                      <a:r>
                        <a:rPr lang="zh-CN" sz="1200" kern="100" dirty="0">
                          <a:effectLst/>
                        </a:rPr>
                        <a:t>高炉</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dirty="0">
                          <a:latin typeface="Times New Roman" panose="02020603050405020304" pitchFamily="18" charset="0"/>
                          <a:cs typeface="Times New Roman" panose="02020603050405020304" pitchFamily="18" charset="0"/>
                        </a:rPr>
                        <a:t>1010926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470054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96276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58594584"/>
                  </a:ext>
                </a:extLst>
              </a:tr>
              <a:tr h="370840">
                <a:tc>
                  <a:txBody>
                    <a:bodyPr/>
                    <a:lstStyle/>
                    <a:p>
                      <a:pPr indent="266700" algn="ctr"/>
                      <a:r>
                        <a:rPr lang="zh-CN" sz="1200" kern="100" dirty="0">
                          <a:effectLst/>
                        </a:rPr>
                        <a:t>热轧</a:t>
                      </a:r>
                      <a:r>
                        <a:rPr lang="en-US" sz="120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dirty="0">
                          <a:latin typeface="Times New Roman" panose="02020603050405020304" pitchFamily="18" charset="0"/>
                          <a:cs typeface="Times New Roman" panose="02020603050405020304" pitchFamily="18" charset="0"/>
                        </a:rPr>
                        <a:t>1200</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879</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683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390</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24150353"/>
                  </a:ext>
                </a:extLst>
              </a:tr>
              <a:tr h="370840">
                <a:tc>
                  <a:txBody>
                    <a:bodyPr/>
                    <a:lstStyle/>
                    <a:p>
                      <a:pPr indent="266700" algn="ctr"/>
                      <a:r>
                        <a:rPr lang="zh-CN" sz="1200" kern="100" dirty="0">
                          <a:effectLst/>
                        </a:rPr>
                        <a:t>热轧</a:t>
                      </a:r>
                      <a:r>
                        <a:rPr lang="en-US" sz="1200" kern="100" dirty="0">
                          <a:effectLst/>
                        </a:rPr>
                        <a:t>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dirty="0">
                          <a:latin typeface="Times New Roman" panose="02020603050405020304" pitchFamily="18" charset="0"/>
                          <a:cs typeface="Times New Roman" panose="02020603050405020304" pitchFamily="18" charset="0"/>
                        </a:rPr>
                        <a:t>1679</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1413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680</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523</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60014653"/>
                  </a:ext>
                </a:extLst>
              </a:tr>
              <a:tr h="370840">
                <a:tc>
                  <a:txBody>
                    <a:bodyPr/>
                    <a:lstStyle/>
                    <a:p>
                      <a:pPr indent="266700" algn="ctr"/>
                      <a:r>
                        <a:rPr lang="zh-CN" sz="1200" kern="100" dirty="0">
                          <a:effectLst/>
                        </a:rPr>
                        <a:t>热轧</a:t>
                      </a:r>
                      <a:r>
                        <a:rPr lang="en-US" sz="1200" kern="100" dirty="0">
                          <a:effectLst/>
                        </a:rPr>
                        <a:t>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dirty="0">
                          <a:latin typeface="Times New Roman" panose="02020603050405020304" pitchFamily="18" charset="0"/>
                          <a:cs typeface="Times New Roman" panose="02020603050405020304" pitchFamily="18" charset="0"/>
                        </a:rPr>
                        <a:t>1208</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1066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900</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165</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30577273"/>
                  </a:ext>
                </a:extLst>
              </a:tr>
              <a:tr h="370840">
                <a:tc>
                  <a:txBody>
                    <a:bodyPr/>
                    <a:lstStyle/>
                    <a:p>
                      <a:pPr indent="266700" algn="ctr"/>
                      <a:r>
                        <a:rPr lang="zh-CN" altLang="en-US" sz="1200" kern="100" dirty="0">
                          <a:effectLst/>
                        </a:rPr>
                        <a:t>放散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b="0" dirty="0">
                          <a:latin typeface="Times New Roman" panose="02020603050405020304" pitchFamily="18" charset="0"/>
                          <a:cs typeface="Times New Roman" panose="02020603050405020304" pitchFamily="18" charset="0"/>
                        </a:rPr>
                        <a:t>44980</a:t>
                      </a:r>
                      <a:endParaRPr lang="zh-CN" altLang="en-US"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0" dirty="0">
                          <a:latin typeface="Times New Roman" panose="02020603050405020304" pitchFamily="18" charset="0"/>
                          <a:cs typeface="Times New Roman" panose="02020603050405020304" pitchFamily="18" charset="0"/>
                        </a:rPr>
                        <a:t>0</a:t>
                      </a:r>
                      <a:endParaRPr lang="zh-CN" altLang="en-US"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0" dirty="0">
                          <a:latin typeface="Times New Roman" panose="02020603050405020304" pitchFamily="18" charset="0"/>
                          <a:cs typeface="Times New Roman" panose="02020603050405020304" pitchFamily="18" charset="0"/>
                        </a:rPr>
                        <a:t>4.9</a:t>
                      </a:r>
                      <a:endParaRPr lang="zh-CN" altLang="en-US"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b="0" dirty="0">
                          <a:latin typeface="Times New Roman" panose="02020603050405020304" pitchFamily="18" charset="0"/>
                          <a:cs typeface="Times New Roman" panose="02020603050405020304" pitchFamily="18" charset="0"/>
                        </a:rPr>
                        <a:t>41180</a:t>
                      </a:r>
                      <a:endParaRPr lang="zh-CN" altLang="en-US"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58267139"/>
                  </a:ext>
                </a:extLst>
              </a:tr>
            </a:tbl>
          </a:graphicData>
        </a:graphic>
      </p:graphicFrame>
      <p:sp>
        <p:nvSpPr>
          <p:cNvPr id="6" name="文本框 5">
            <a:extLst>
              <a:ext uri="{FF2B5EF4-FFF2-40B4-BE49-F238E27FC236}">
                <a16:creationId xmlns:a16="http://schemas.microsoft.com/office/drawing/2014/main" id="{70FE2EAF-ECEC-4C74-5781-F5FB3D21FBD9}"/>
              </a:ext>
            </a:extLst>
          </p:cNvPr>
          <p:cNvSpPr txBox="1"/>
          <p:nvPr/>
        </p:nvSpPr>
        <p:spPr>
          <a:xfrm>
            <a:off x="854064" y="4796067"/>
            <a:ext cx="7432186" cy="499432"/>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子问题中求得的解存在异常，子问题分解有问题。</a:t>
            </a:r>
          </a:p>
        </p:txBody>
      </p:sp>
    </p:spTree>
    <p:extLst>
      <p:ext uri="{BB962C8B-B14F-4D97-AF65-F5344CB8AC3E}">
        <p14:creationId xmlns:p14="http://schemas.microsoft.com/office/powerpoint/2010/main" val="321096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A8F5C-404C-A8B8-622B-CE312C9073D8}"/>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8822F253-7199-1F79-249A-111574E37E48}"/>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E7E1DD7B-D14E-0FB9-B53F-22EF9E8722AC}"/>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CF4671D0-1E55-3BAB-503B-6314B586DE4A}"/>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7500473F-0DF1-3163-D276-24929501849D}"/>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2024.3.9</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D5E1AA8A-5AAF-E7C1-BE8D-CB588D03EC75}"/>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预测进展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1EC47375-3420-41D8-CACC-23CF52B14ADA}"/>
              </a:ext>
            </a:extLst>
          </p:cNvPr>
          <p:cNvSpPr txBox="1"/>
          <p:nvPr/>
        </p:nvSpPr>
        <p:spPr>
          <a:xfrm>
            <a:off x="869242" y="1536445"/>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XGBoost</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eXtreme</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Gradient Boosting</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）进行时序预测</a:t>
            </a:r>
          </a:p>
        </p:txBody>
      </p:sp>
      <p:graphicFrame>
        <p:nvGraphicFramePr>
          <p:cNvPr id="4" name="表格 3">
            <a:extLst>
              <a:ext uri="{FF2B5EF4-FFF2-40B4-BE49-F238E27FC236}">
                <a16:creationId xmlns:a16="http://schemas.microsoft.com/office/drawing/2014/main" id="{88BC787C-A630-6793-1DD8-3BF8F1FACAE9}"/>
              </a:ext>
            </a:extLst>
          </p:cNvPr>
          <p:cNvGraphicFramePr>
            <a:graphicFrameLocks noGrp="1"/>
          </p:cNvGraphicFramePr>
          <p:nvPr>
            <p:extLst>
              <p:ext uri="{D42A27DB-BD31-4B8C-83A1-F6EECF244321}">
                <p14:modId xmlns:p14="http://schemas.microsoft.com/office/powerpoint/2010/main" val="1041953096"/>
              </p:ext>
            </p:extLst>
          </p:nvPr>
        </p:nvGraphicFramePr>
        <p:xfrm>
          <a:off x="2123728" y="5371030"/>
          <a:ext cx="5094312" cy="1112520"/>
        </p:xfrm>
        <a:graphic>
          <a:graphicData uri="http://schemas.openxmlformats.org/drawingml/2006/table">
            <a:tbl>
              <a:tblPr firstRow="1" bandRow="1">
                <a:tableStyleId>{2D5ABB26-0587-4C30-8999-92F81FD0307C}</a:tableStyleId>
              </a:tblPr>
              <a:tblGrid>
                <a:gridCol w="1273578">
                  <a:extLst>
                    <a:ext uri="{9D8B030D-6E8A-4147-A177-3AD203B41FA5}">
                      <a16:colId xmlns:a16="http://schemas.microsoft.com/office/drawing/2014/main" val="2222341226"/>
                    </a:ext>
                  </a:extLst>
                </a:gridCol>
                <a:gridCol w="1273578">
                  <a:extLst>
                    <a:ext uri="{9D8B030D-6E8A-4147-A177-3AD203B41FA5}">
                      <a16:colId xmlns:a16="http://schemas.microsoft.com/office/drawing/2014/main" val="1327533670"/>
                    </a:ext>
                  </a:extLst>
                </a:gridCol>
                <a:gridCol w="1273578">
                  <a:extLst>
                    <a:ext uri="{9D8B030D-6E8A-4147-A177-3AD203B41FA5}">
                      <a16:colId xmlns:a16="http://schemas.microsoft.com/office/drawing/2014/main" val="503558678"/>
                    </a:ext>
                  </a:extLst>
                </a:gridCol>
                <a:gridCol w="1273578">
                  <a:extLst>
                    <a:ext uri="{9D8B030D-6E8A-4147-A177-3AD203B41FA5}">
                      <a16:colId xmlns:a16="http://schemas.microsoft.com/office/drawing/2014/main" val="2537393129"/>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MAPE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BFG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0.024</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0.155</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9.01%</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en-US" altLang="zh-CN" dirty="0"/>
                        <a:t>BFG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0.031</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0.176</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6.37%</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pic>
        <p:nvPicPr>
          <p:cNvPr id="9" name="图片 8" descr="图表, 折线图&#10;&#10;描述已自动生成">
            <a:extLst>
              <a:ext uri="{FF2B5EF4-FFF2-40B4-BE49-F238E27FC236}">
                <a16:creationId xmlns:a16="http://schemas.microsoft.com/office/drawing/2014/main" id="{09D94570-96F0-3456-70DE-542A4DB95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30" y="2052264"/>
            <a:ext cx="3694172" cy="2770629"/>
          </a:xfrm>
          <a:prstGeom prst="rect">
            <a:avLst/>
          </a:prstGeom>
        </p:spPr>
      </p:pic>
      <p:sp>
        <p:nvSpPr>
          <p:cNvPr id="10" name="文本框 9">
            <a:extLst>
              <a:ext uri="{FF2B5EF4-FFF2-40B4-BE49-F238E27FC236}">
                <a16:creationId xmlns:a16="http://schemas.microsoft.com/office/drawing/2014/main" id="{C1C3A559-3F7F-8673-6476-A5C324498434}"/>
              </a:ext>
            </a:extLst>
          </p:cNvPr>
          <p:cNvSpPr txBox="1"/>
          <p:nvPr/>
        </p:nvSpPr>
        <p:spPr>
          <a:xfrm>
            <a:off x="1475656" y="4852761"/>
            <a:ext cx="2880320" cy="369332"/>
          </a:xfrm>
          <a:prstGeom prst="rect">
            <a:avLst/>
          </a:prstGeom>
          <a:noFill/>
        </p:spPr>
        <p:txBody>
          <a:bodyPr wrap="square" rtlCol="0">
            <a:spAutoFit/>
          </a:bodyPr>
          <a:lstStyle/>
          <a:p>
            <a:pPr algn="ctr"/>
            <a:r>
              <a:rPr lang="en-US" altLang="zh-CN" dirty="0"/>
              <a:t>BFG</a:t>
            </a:r>
            <a:r>
              <a:rPr lang="zh-CN" altLang="en-US" dirty="0"/>
              <a:t>发生量预测</a:t>
            </a:r>
          </a:p>
        </p:txBody>
      </p:sp>
      <p:pic>
        <p:nvPicPr>
          <p:cNvPr id="13" name="图片 12" descr="图表, 折线图&#10;&#10;描述已自动生成">
            <a:extLst>
              <a:ext uri="{FF2B5EF4-FFF2-40B4-BE49-F238E27FC236}">
                <a16:creationId xmlns:a16="http://schemas.microsoft.com/office/drawing/2014/main" id="{25647D38-5FE8-4119-D85A-4AAF2B972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498" y="2040057"/>
            <a:ext cx="3696000" cy="2772000"/>
          </a:xfrm>
          <a:prstGeom prst="rect">
            <a:avLst/>
          </a:prstGeom>
        </p:spPr>
      </p:pic>
      <p:sp>
        <p:nvSpPr>
          <p:cNvPr id="14" name="文本框 13">
            <a:extLst>
              <a:ext uri="{FF2B5EF4-FFF2-40B4-BE49-F238E27FC236}">
                <a16:creationId xmlns:a16="http://schemas.microsoft.com/office/drawing/2014/main" id="{956DDAEF-80B8-18AF-1E53-87BA7F695108}"/>
              </a:ext>
            </a:extLst>
          </p:cNvPr>
          <p:cNvSpPr txBox="1"/>
          <p:nvPr/>
        </p:nvSpPr>
        <p:spPr>
          <a:xfrm>
            <a:off x="5292080" y="4852761"/>
            <a:ext cx="2880320" cy="369332"/>
          </a:xfrm>
          <a:prstGeom prst="rect">
            <a:avLst/>
          </a:prstGeom>
          <a:noFill/>
        </p:spPr>
        <p:txBody>
          <a:bodyPr wrap="square" rtlCol="0">
            <a:spAutoFit/>
          </a:bodyPr>
          <a:lstStyle/>
          <a:p>
            <a:pPr algn="ctr"/>
            <a:r>
              <a:rPr lang="zh-CN" altLang="en-US" dirty="0"/>
              <a:t>热风炉</a:t>
            </a:r>
            <a:r>
              <a:rPr lang="en-US" altLang="zh-CN" dirty="0"/>
              <a:t>BFG</a:t>
            </a:r>
            <a:r>
              <a:rPr lang="zh-CN" altLang="en-US" dirty="0"/>
              <a:t>消耗量预测</a:t>
            </a:r>
          </a:p>
        </p:txBody>
      </p:sp>
    </p:spTree>
    <p:extLst>
      <p:ext uri="{BB962C8B-B14F-4D97-AF65-F5344CB8AC3E}">
        <p14:creationId xmlns:p14="http://schemas.microsoft.com/office/powerpoint/2010/main" val="2712522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1A9D-FCE0-810F-13E3-B2037F5855AE}"/>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3C50FBBD-319A-A68B-E13A-CFD88E3D43C6}"/>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6A0A94C9-7A43-6198-7280-11C843D24A42}"/>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3EDC5FF8-FFB2-9CF2-0568-FF0C55A8C107}"/>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372102C6-3725-76BB-2460-E37B0F07B325}"/>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2024.3.16</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C2462B92-D604-00C3-E9CA-70B87D3F849B}"/>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调度进展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3F19AEB-CF01-D828-0662-9A2952AA3EBD}"/>
              </a:ext>
            </a:extLst>
          </p:cNvPr>
          <p:cNvSpPr txBox="1"/>
          <p:nvPr/>
        </p:nvSpPr>
        <p:spPr>
          <a:xfrm>
            <a:off x="854064" y="1694266"/>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6" name="文本框 5">
            <a:extLst>
              <a:ext uri="{FF2B5EF4-FFF2-40B4-BE49-F238E27FC236}">
                <a16:creationId xmlns:a16="http://schemas.microsoft.com/office/drawing/2014/main" id="{70FE2EAF-ECEC-4C74-5781-F5FB3D21FBD9}"/>
              </a:ext>
            </a:extLst>
          </p:cNvPr>
          <p:cNvSpPr txBox="1"/>
          <p:nvPr/>
        </p:nvSpPr>
        <p:spPr>
          <a:xfrm>
            <a:off x="716207" y="1755777"/>
            <a:ext cx="7432186" cy="961097"/>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松弛方案求和为一约束，求解结果不变，修改决策变量与投入量的关系，正在修改代码。重新构建分解方法。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descr="文本&#10;&#10;描述已自动生成">
            <a:extLst>
              <a:ext uri="{FF2B5EF4-FFF2-40B4-BE49-F238E27FC236}">
                <a16:creationId xmlns:a16="http://schemas.microsoft.com/office/drawing/2014/main" id="{F0FA10F1-C091-C569-C93C-B0CEDFCF4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41" y="2933631"/>
            <a:ext cx="8002117" cy="990738"/>
          </a:xfrm>
          <a:prstGeom prst="rect">
            <a:avLst/>
          </a:prstGeom>
        </p:spPr>
      </p:pic>
      <p:pic>
        <p:nvPicPr>
          <p:cNvPr id="9" name="图片 8" descr="文本&#10;&#10;描述已自动生成">
            <a:extLst>
              <a:ext uri="{FF2B5EF4-FFF2-40B4-BE49-F238E27FC236}">
                <a16:creationId xmlns:a16="http://schemas.microsoft.com/office/drawing/2014/main" id="{44D618E4-815D-B872-8222-11B692CA9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41" y="4128022"/>
            <a:ext cx="8002117" cy="1305107"/>
          </a:xfrm>
          <a:prstGeom prst="rect">
            <a:avLst/>
          </a:prstGeom>
        </p:spPr>
      </p:pic>
    </p:spTree>
    <p:extLst>
      <p:ext uri="{BB962C8B-B14F-4D97-AF65-F5344CB8AC3E}">
        <p14:creationId xmlns:p14="http://schemas.microsoft.com/office/powerpoint/2010/main" val="1440744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1A9D-FCE0-810F-13E3-B2037F5855AE}"/>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3C50FBBD-319A-A68B-E13A-CFD88E3D43C6}"/>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6A0A94C9-7A43-6198-7280-11C843D24A42}"/>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3EDC5FF8-FFB2-9CF2-0568-FF0C55A8C107}"/>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372102C6-3725-76BB-2460-E37B0F07B325}"/>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2024.3.23</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C2462B92-D604-00C3-E9CA-70B87D3F849B}"/>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调度进展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3F19AEB-CF01-D828-0662-9A2952AA3EBD}"/>
              </a:ext>
            </a:extLst>
          </p:cNvPr>
          <p:cNvSpPr txBox="1"/>
          <p:nvPr/>
        </p:nvSpPr>
        <p:spPr>
          <a:xfrm>
            <a:off x="854064" y="1694266"/>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0FE2EAF-ECEC-4C74-5781-F5FB3D21FBD9}"/>
                  </a:ext>
                </a:extLst>
              </p:cNvPr>
              <p:cNvSpPr txBox="1"/>
              <p:nvPr/>
            </p:nvSpPr>
            <p:spPr>
              <a:xfrm>
                <a:off x="716207" y="1755777"/>
                <a:ext cx="7432186" cy="2937984"/>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松弛方案求和为一约束，</a:t>
                </a:r>
                <a14:m>
                  <m:oMath xmlns:m="http://schemas.openxmlformats.org/officeDocument/2006/math">
                    <m:nary>
                      <m:naryPr>
                        <m:chr m:val="∑"/>
                        <m:limLoc m:val="subSup"/>
                        <m:ctrlPr>
                          <a:rPr lang="zh-CN" altLang="en-US" sz="2000" i="1" smtClean="0">
                            <a:latin typeface="Cambria Math" panose="02040503050406030204" pitchFamily="18" charset="0"/>
                          </a:rPr>
                        </m:ctrlPr>
                      </m:naryPr>
                      <m:sub>
                        <m:r>
                          <a:rPr lang="zh-CN" altLang="en-US" sz="2000" i="1">
                            <a:latin typeface="Cambria Math" panose="02040503050406030204" pitchFamily="18" charset="0"/>
                          </a:rPr>
                          <m:t>𝑙</m:t>
                        </m:r>
                      </m:sub>
                      <m:sup>
                        <m:r>
                          <a:rPr lang="zh-CN" altLang="en-US" sz="2000" i="1">
                            <a:latin typeface="Cambria Math" panose="02040503050406030204" pitchFamily="18" charset="0"/>
                          </a:rPr>
                          <m:t>𝐿</m:t>
                        </m:r>
                      </m:sup>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𝑒</m:t>
                            </m:r>
                          </m:e>
                          <m:sub>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0">
                                    <a:latin typeface="Cambria Math" panose="02040503050406030204" pitchFamily="18" charset="0"/>
                                  </a:rPr>
                                  <m:t>2</m:t>
                                </m:r>
                              </m:sub>
                            </m:sSub>
                            <m:r>
                              <a:rPr lang="zh-CN" altLang="en-US" sz="2000" i="1">
                                <a:latin typeface="Cambria Math" panose="02040503050406030204" pitchFamily="18" charset="0"/>
                              </a:rPr>
                              <m:t>𝑙𝑡</m:t>
                            </m:r>
                          </m:sub>
                        </m:sSub>
                      </m:e>
                    </m:nary>
                    <m:r>
                      <a:rPr lang="zh-CN" altLang="en-US" sz="2000" i="0">
                        <a:latin typeface="Cambria Math" panose="02040503050406030204" pitchFamily="18" charset="0"/>
                      </a:rPr>
                      <m:t>=1       </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i="0">
                            <a:latin typeface="Cambria Math" panose="02040503050406030204" pitchFamily="18" charset="0"/>
                          </a:rPr>
                          <m:t>2</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2</m:t>
                        </m:r>
                      </m:sub>
                    </m:sSub>
                    <m:r>
                      <a:rPr lang="zh-CN" altLang="en-US" sz="2000" i="0">
                        <a:latin typeface="Cambria Math" panose="02040503050406030204" pitchFamily="18" charset="0"/>
                      </a:rPr>
                      <m:t>,</m:t>
                    </m:r>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1">
                        <a:latin typeface="Cambria Math" panose="02040503050406030204" pitchFamily="18" charset="0"/>
                      </a:rPr>
                      <m:t>𝑇</m:t>
                    </m:r>
                  </m:oMath>
                </a14:m>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𝐿</m:t>
                    </m:r>
                    <m:d>
                      <m:d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𝜆</m:t>
                        </m:r>
                      </m:e>
                    </m:d>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𝑓</m:t>
                    </m:r>
                    <m:d>
                      <m:d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𝜇</m:t>
                    </m:r>
                    <m:d>
                      <m:dPr>
                        <m:ctrlP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nary>
                          <m:naryPr>
                            <m:chr m:val="∑"/>
                            <m:limLoc m:val="subSup"/>
                            <m:ctrlPr>
                              <a:rPr lang="zh-CN" altLang="en-US" sz="2000" i="1">
                                <a:latin typeface="Cambria Math" panose="02040503050406030204" pitchFamily="18" charset="0"/>
                              </a:rPr>
                            </m:ctrlPr>
                          </m:naryPr>
                          <m:sub>
                            <m:r>
                              <a:rPr lang="zh-CN" altLang="en-US" sz="2000" i="1">
                                <a:latin typeface="Cambria Math" panose="02040503050406030204" pitchFamily="18" charset="0"/>
                              </a:rPr>
                              <m:t>𝑙</m:t>
                            </m:r>
                          </m:sub>
                          <m:sup>
                            <m:r>
                              <a:rPr lang="zh-CN" altLang="en-US" sz="2000" i="1">
                                <a:latin typeface="Cambria Math" panose="02040503050406030204" pitchFamily="18" charset="0"/>
                              </a:rPr>
                              <m:t>𝐿</m:t>
                            </m:r>
                          </m:sup>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𝑒</m:t>
                                </m:r>
                              </m:e>
                              <m:sub>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𝑖</m:t>
                                    </m:r>
                                  </m:e>
                                  <m:sub>
                                    <m:r>
                                      <a:rPr lang="zh-CN" altLang="en-US" sz="2000">
                                        <a:latin typeface="Cambria Math" panose="02040503050406030204" pitchFamily="18" charset="0"/>
                                      </a:rPr>
                                      <m:t>2</m:t>
                                    </m:r>
                                  </m:sub>
                                </m:sSub>
                                <m:r>
                                  <a:rPr lang="zh-CN" altLang="en-US" sz="2000" i="1">
                                    <a:latin typeface="Cambria Math" panose="02040503050406030204" pitchFamily="18" charset="0"/>
                                  </a:rPr>
                                  <m:t>𝑙𝑡</m:t>
                                </m:r>
                              </m:sub>
                            </m:sSub>
                          </m:e>
                        </m:nary>
                      </m:e>
                    </m:d>
                    <m:r>
                      <a:rPr lang="zh-CN" altLang="en-US" sz="20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在进行对偶求和的时候，</a:t>
                </a:r>
                <a14:m>
                  <m:oMath xmlns:m="http://schemas.openxmlformats.org/officeDocument/2006/math">
                    <m:r>
                      <a:rPr lang="zh-CN" altLang="en-US"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𝜇</m:t>
                    </m:r>
                  </m:oMath>
                </a14:m>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的系数是恒小于等于</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的，当小于零时，求解出来的</a:t>
                </a:r>
                <a14:m>
                  <m:oMath xmlns:m="http://schemas.openxmlformats.org/officeDocument/2006/math">
                    <m:r>
                      <a:rPr lang="zh-CN" altLang="en-US"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𝜇</m:t>
                    </m:r>
                    <m:r>
                      <a:rPr lang="zh-CN" altLang="en-US"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为</m:t>
                    </m:r>
                  </m:oMath>
                </a14:m>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，当系数等于</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的时候，</a:t>
                </a:r>
                <a:r>
                  <a:rPr lang="en-US" altLang="zh-CN" sz="2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Gurobi</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无法求解</a:t>
                </a:r>
                <a14:m>
                  <m:oMath xmlns:m="http://schemas.openxmlformats.org/officeDocument/2006/math">
                    <m:r>
                      <a:rPr lang="zh-CN" altLang="en-US"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𝜇</m:t>
                    </m:r>
                  </m:oMath>
                </a14:m>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，新增条件，当系数为</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的时候，目标函数加</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，在第二次迭代的时候，松弛函数求出的解符合了松弛的约束，对偶中求解出来的目标函数与最优解一致。</a:t>
                </a:r>
              </a:p>
            </p:txBody>
          </p:sp>
        </mc:Choice>
        <mc:Fallback xmlns="">
          <p:sp>
            <p:nvSpPr>
              <p:cNvPr id="6" name="文本框 5">
                <a:extLst>
                  <a:ext uri="{FF2B5EF4-FFF2-40B4-BE49-F238E27FC236}">
                    <a16:creationId xmlns:a16="http://schemas.microsoft.com/office/drawing/2014/main" id="{70FE2EAF-ECEC-4C74-5781-F5FB3D21FBD9}"/>
                  </a:ext>
                </a:extLst>
              </p:cNvPr>
              <p:cNvSpPr txBox="1">
                <a:spLocks noRot="1" noChangeAspect="1" noMove="1" noResize="1" noEditPoints="1" noAdjustHandles="1" noChangeArrowheads="1" noChangeShapeType="1" noTextEdit="1"/>
              </p:cNvSpPr>
              <p:nvPr/>
            </p:nvSpPr>
            <p:spPr>
              <a:xfrm>
                <a:off x="716207" y="1755777"/>
                <a:ext cx="7432186" cy="2937984"/>
              </a:xfrm>
              <a:prstGeom prst="rect">
                <a:avLst/>
              </a:prstGeom>
              <a:blipFill>
                <a:blip r:embed="rId4"/>
                <a:stretch>
                  <a:fillRect l="-820" t="-11826" r="-820" b="-2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2111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1A9D-FCE0-810F-13E3-B2037F5855AE}"/>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3C50FBBD-319A-A68B-E13A-CFD88E3D43C6}"/>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6A0A94C9-7A43-6198-7280-11C843D24A42}"/>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3EDC5FF8-FFB2-9CF2-0568-FF0C55A8C107}"/>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372102C6-3725-76BB-2460-E37B0F07B325}"/>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2024.3.30</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C2462B92-D604-00C3-E9CA-70B87D3F849B}"/>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预测进展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3F19AEB-CF01-D828-0662-9A2952AA3EBD}"/>
              </a:ext>
            </a:extLst>
          </p:cNvPr>
          <p:cNvSpPr txBox="1"/>
          <p:nvPr/>
        </p:nvSpPr>
        <p:spPr>
          <a:xfrm>
            <a:off x="854064" y="1694266"/>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4" name="图片 3" descr="图表, 折线图&#10;&#10;描述已自动生成">
            <a:extLst>
              <a:ext uri="{FF2B5EF4-FFF2-40B4-BE49-F238E27FC236}">
                <a16:creationId xmlns:a16="http://schemas.microsoft.com/office/drawing/2014/main" id="{CA170819-879B-1F37-0031-D9611E1B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008" y="1694266"/>
            <a:ext cx="3840000" cy="2880000"/>
          </a:xfrm>
          <a:prstGeom prst="rect">
            <a:avLst/>
          </a:prstGeom>
        </p:spPr>
      </p:pic>
      <p:pic>
        <p:nvPicPr>
          <p:cNvPr id="9" name="图片 8" descr="图表, 折线图&#10;&#10;描述已自动生成">
            <a:extLst>
              <a:ext uri="{FF2B5EF4-FFF2-40B4-BE49-F238E27FC236}">
                <a16:creationId xmlns:a16="http://schemas.microsoft.com/office/drawing/2014/main" id="{3BD04898-EFD6-A60E-65E3-58C26E3A9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54" y="1694266"/>
            <a:ext cx="3840000" cy="2880000"/>
          </a:xfrm>
          <a:prstGeom prst="rect">
            <a:avLst/>
          </a:prstGeom>
        </p:spPr>
      </p:pic>
      <p:sp>
        <p:nvSpPr>
          <p:cNvPr id="11" name="文本框 10">
            <a:extLst>
              <a:ext uri="{FF2B5EF4-FFF2-40B4-BE49-F238E27FC236}">
                <a16:creationId xmlns:a16="http://schemas.microsoft.com/office/drawing/2014/main" id="{FF7F3404-8F82-E234-24E3-38C3F1E40DBC}"/>
              </a:ext>
            </a:extLst>
          </p:cNvPr>
          <p:cNvSpPr txBox="1"/>
          <p:nvPr/>
        </p:nvSpPr>
        <p:spPr>
          <a:xfrm>
            <a:off x="837397" y="1476135"/>
            <a:ext cx="6583945" cy="458715"/>
          </a:xfrm>
          <a:prstGeom prst="rect">
            <a:avLst/>
          </a:prstGeom>
          <a:noFill/>
        </p:spPr>
        <p:txBody>
          <a:bodyPr wrap="square">
            <a:spAutoFit/>
          </a:bodyPr>
          <a:lstStyle/>
          <a:p>
            <a:pPr>
              <a:lnSpc>
                <a:spcPct val="150000"/>
              </a:lnSpc>
            </a:pP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GRU</a:t>
            </a:r>
            <a:r>
              <a:rPr lang="zh-CN" altLang="en-US" sz="18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进行时序预测</a:t>
            </a:r>
          </a:p>
        </p:txBody>
      </p:sp>
      <p:sp>
        <p:nvSpPr>
          <p:cNvPr id="13" name="文本框 12">
            <a:extLst>
              <a:ext uri="{FF2B5EF4-FFF2-40B4-BE49-F238E27FC236}">
                <a16:creationId xmlns:a16="http://schemas.microsoft.com/office/drawing/2014/main" id="{6D91F7CD-71AD-C789-50D9-3290ABC92A04}"/>
              </a:ext>
            </a:extLst>
          </p:cNvPr>
          <p:cNvSpPr txBox="1"/>
          <p:nvPr/>
        </p:nvSpPr>
        <p:spPr>
          <a:xfrm>
            <a:off x="1043608" y="4599822"/>
            <a:ext cx="2880320" cy="369332"/>
          </a:xfrm>
          <a:prstGeom prst="rect">
            <a:avLst/>
          </a:prstGeom>
          <a:noFill/>
        </p:spPr>
        <p:txBody>
          <a:bodyPr wrap="square" rtlCol="0">
            <a:spAutoFit/>
          </a:bodyPr>
          <a:lstStyle/>
          <a:p>
            <a:pPr algn="ctr"/>
            <a:r>
              <a:rPr lang="en-US" altLang="zh-CN" dirty="0"/>
              <a:t>BFG</a:t>
            </a:r>
            <a:r>
              <a:rPr lang="zh-CN" altLang="en-US" dirty="0"/>
              <a:t>发生量</a:t>
            </a:r>
          </a:p>
        </p:txBody>
      </p:sp>
      <p:sp>
        <p:nvSpPr>
          <p:cNvPr id="14" name="文本框 13">
            <a:extLst>
              <a:ext uri="{FF2B5EF4-FFF2-40B4-BE49-F238E27FC236}">
                <a16:creationId xmlns:a16="http://schemas.microsoft.com/office/drawing/2014/main" id="{84E92740-A078-82DD-3EC9-E6C3FFD3C264}"/>
              </a:ext>
            </a:extLst>
          </p:cNvPr>
          <p:cNvSpPr txBox="1"/>
          <p:nvPr/>
        </p:nvSpPr>
        <p:spPr>
          <a:xfrm>
            <a:off x="5220074" y="4599822"/>
            <a:ext cx="2880320" cy="369332"/>
          </a:xfrm>
          <a:prstGeom prst="rect">
            <a:avLst/>
          </a:prstGeom>
          <a:noFill/>
        </p:spPr>
        <p:txBody>
          <a:bodyPr wrap="square" rtlCol="0">
            <a:spAutoFit/>
          </a:bodyPr>
          <a:lstStyle/>
          <a:p>
            <a:pPr algn="ctr"/>
            <a:r>
              <a:rPr lang="zh-CN" altLang="en-US" dirty="0"/>
              <a:t>热风炉</a:t>
            </a:r>
            <a:r>
              <a:rPr lang="en-US" altLang="zh-CN" dirty="0"/>
              <a:t>BFG</a:t>
            </a:r>
            <a:r>
              <a:rPr lang="zh-CN" altLang="en-US" dirty="0"/>
              <a:t>消耗量</a:t>
            </a:r>
          </a:p>
        </p:txBody>
      </p:sp>
      <p:graphicFrame>
        <p:nvGraphicFramePr>
          <p:cNvPr id="15" name="表格 14">
            <a:extLst>
              <a:ext uri="{FF2B5EF4-FFF2-40B4-BE49-F238E27FC236}">
                <a16:creationId xmlns:a16="http://schemas.microsoft.com/office/drawing/2014/main" id="{FB91A99B-392F-F4D7-0EE1-52B60E766661}"/>
              </a:ext>
            </a:extLst>
          </p:cNvPr>
          <p:cNvGraphicFramePr>
            <a:graphicFrameLocks noGrp="1"/>
          </p:cNvGraphicFramePr>
          <p:nvPr>
            <p:extLst>
              <p:ext uri="{D42A27DB-BD31-4B8C-83A1-F6EECF244321}">
                <p14:modId xmlns:p14="http://schemas.microsoft.com/office/powerpoint/2010/main" val="1208551853"/>
              </p:ext>
            </p:extLst>
          </p:nvPr>
        </p:nvGraphicFramePr>
        <p:xfrm>
          <a:off x="1835696" y="5278871"/>
          <a:ext cx="5989260" cy="1112520"/>
        </p:xfrm>
        <a:graphic>
          <a:graphicData uri="http://schemas.openxmlformats.org/drawingml/2006/table">
            <a:tbl>
              <a:tblPr firstRow="1" bandRow="1">
                <a:tableStyleId>{2D5ABB26-0587-4C30-8999-92F81FD0307C}</a:tableStyleId>
              </a:tblPr>
              <a:tblGrid>
                <a:gridCol w="2344231">
                  <a:extLst>
                    <a:ext uri="{9D8B030D-6E8A-4147-A177-3AD203B41FA5}">
                      <a16:colId xmlns:a16="http://schemas.microsoft.com/office/drawing/2014/main" val="2222341226"/>
                    </a:ext>
                  </a:extLst>
                </a:gridCol>
                <a:gridCol w="784440">
                  <a:extLst>
                    <a:ext uri="{9D8B030D-6E8A-4147-A177-3AD203B41FA5}">
                      <a16:colId xmlns:a16="http://schemas.microsoft.com/office/drawing/2014/main" val="1327533670"/>
                    </a:ext>
                  </a:extLst>
                </a:gridCol>
                <a:gridCol w="1424631">
                  <a:extLst>
                    <a:ext uri="{9D8B030D-6E8A-4147-A177-3AD203B41FA5}">
                      <a16:colId xmlns:a16="http://schemas.microsoft.com/office/drawing/2014/main" val="503558678"/>
                    </a:ext>
                  </a:extLst>
                </a:gridCol>
                <a:gridCol w="1435958">
                  <a:extLst>
                    <a:ext uri="{9D8B030D-6E8A-4147-A177-3AD203B41FA5}">
                      <a16:colId xmlns:a16="http://schemas.microsoft.com/office/drawing/2014/main" val="2537393129"/>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MAPE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BFG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0.020</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0.144</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4.64%</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zh-CN" altLang="en-US" dirty="0"/>
                        <a:t>热风炉</a:t>
                      </a:r>
                      <a:r>
                        <a:rPr lang="en-US" altLang="zh-CN" dirty="0"/>
                        <a:t>BFG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0.033</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0.183</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3.16%</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spTree>
    <p:extLst>
      <p:ext uri="{BB962C8B-B14F-4D97-AF65-F5344CB8AC3E}">
        <p14:creationId xmlns:p14="http://schemas.microsoft.com/office/powerpoint/2010/main" val="240191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1A9D-FCE0-810F-13E3-B2037F5855AE}"/>
            </a:ext>
          </a:extLst>
        </p:cNvPr>
        <p:cNvGrpSpPr/>
        <p:nvPr/>
      </p:nvGrpSpPr>
      <p:grpSpPr>
        <a:xfrm>
          <a:off x="0" y="0"/>
          <a:ext cx="0" cy="0"/>
          <a:chOff x="0" y="0"/>
          <a:chExt cx="0" cy="0"/>
        </a:xfrm>
      </p:grpSpPr>
      <p:sp>
        <p:nvSpPr>
          <p:cNvPr id="26" name="标题 1">
            <a:extLst>
              <a:ext uri="{FF2B5EF4-FFF2-40B4-BE49-F238E27FC236}">
                <a16:creationId xmlns:a16="http://schemas.microsoft.com/office/drawing/2014/main" id="{3C50FBBD-319A-A68B-E13A-CFD88E3D43C6}"/>
              </a:ext>
            </a:extLst>
          </p:cNvPr>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a:extLst>
              <a:ext uri="{FF2B5EF4-FFF2-40B4-BE49-F238E27FC236}">
                <a16:creationId xmlns:a16="http://schemas.microsoft.com/office/drawing/2014/main" id="{6A0A94C9-7A43-6198-7280-11C843D24A42}"/>
              </a:ext>
            </a:extLst>
          </p:cNvPr>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12" name="圆角矩形 11">
            <a:extLst>
              <a:ext uri="{FF2B5EF4-FFF2-40B4-BE49-F238E27FC236}">
                <a16:creationId xmlns:a16="http://schemas.microsoft.com/office/drawing/2014/main" id="{3EDC5FF8-FFB2-9CF2-0568-FF0C55A8C107}"/>
              </a:ext>
            </a:extLst>
          </p:cNvPr>
          <p:cNvSpPr/>
          <p:nvPr/>
        </p:nvSpPr>
        <p:spPr>
          <a:xfrm>
            <a:off x="382905" y="981076"/>
            <a:ext cx="8404860" cy="5688011"/>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标题 1">
            <a:extLst>
              <a:ext uri="{FF2B5EF4-FFF2-40B4-BE49-F238E27FC236}">
                <a16:creationId xmlns:a16="http://schemas.microsoft.com/office/drawing/2014/main" id="{372102C6-3725-76BB-2460-E37B0F07B325}"/>
              </a:ext>
            </a:extLst>
          </p:cNvPr>
          <p:cNvSpPr txBox="1"/>
          <p:nvPr>
            <p:custDataLst>
              <p:tags r:id="rId1"/>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2024.3.30</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7" name="文本框 6">
            <a:extLst>
              <a:ext uri="{FF2B5EF4-FFF2-40B4-BE49-F238E27FC236}">
                <a16:creationId xmlns:a16="http://schemas.microsoft.com/office/drawing/2014/main" id="{C2462B92-D604-00C3-E9CA-70B87D3F849B}"/>
              </a:ext>
            </a:extLst>
          </p:cNvPr>
          <p:cNvSpPr txBox="1"/>
          <p:nvPr/>
        </p:nvSpPr>
        <p:spPr>
          <a:xfrm>
            <a:off x="465354" y="1022869"/>
            <a:ext cx="5950429" cy="453266"/>
          </a:xfrm>
          <a:prstGeom prst="rect">
            <a:avLst/>
          </a:prstGeom>
          <a:noFill/>
        </p:spPr>
        <p:txBody>
          <a:bodyPr wrap="square">
            <a:spAutoFit/>
          </a:bodyPr>
          <a:lstStyle/>
          <a:p>
            <a:pPr marL="285750" lvl="0" indent="-285750" algn="just">
              <a:lnSpc>
                <a:spcPct val="130000"/>
              </a:lnSpc>
              <a:buFont typeface="Arial" panose="020B0604020202020204" pitchFamily="34" charset="0"/>
              <a:buChar char="•"/>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预测进展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D3F19AEB-CF01-D828-0662-9A2952AA3EBD}"/>
              </a:ext>
            </a:extLst>
          </p:cNvPr>
          <p:cNvSpPr txBox="1"/>
          <p:nvPr/>
        </p:nvSpPr>
        <p:spPr>
          <a:xfrm>
            <a:off x="854064" y="1694266"/>
            <a:ext cx="7432186" cy="498663"/>
          </a:xfrm>
          <a:prstGeom prst="rect">
            <a:avLst/>
          </a:prstGeom>
          <a:noFill/>
        </p:spPr>
        <p:txBody>
          <a:bodyPr wrap="square" rtlCol="0">
            <a:spAutoFit/>
          </a:bodyPr>
          <a:lstStyle/>
          <a:p>
            <a:pPr>
              <a:lnSpc>
                <a:spcPct val="150000"/>
              </a:lnSpc>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3" name="文本框 12">
            <a:extLst>
              <a:ext uri="{FF2B5EF4-FFF2-40B4-BE49-F238E27FC236}">
                <a16:creationId xmlns:a16="http://schemas.microsoft.com/office/drawing/2014/main" id="{6D91F7CD-71AD-C789-50D9-3290ABC92A04}"/>
              </a:ext>
            </a:extLst>
          </p:cNvPr>
          <p:cNvSpPr txBox="1"/>
          <p:nvPr/>
        </p:nvSpPr>
        <p:spPr>
          <a:xfrm>
            <a:off x="1043608" y="4599822"/>
            <a:ext cx="2880320" cy="369332"/>
          </a:xfrm>
          <a:prstGeom prst="rect">
            <a:avLst/>
          </a:prstGeom>
          <a:noFill/>
        </p:spPr>
        <p:txBody>
          <a:bodyPr wrap="square" rtlCol="0">
            <a:spAutoFit/>
          </a:bodyPr>
          <a:lstStyle/>
          <a:p>
            <a:pPr algn="ctr"/>
            <a:r>
              <a:rPr lang="en-US" altLang="zh-CN" dirty="0"/>
              <a:t>COG</a:t>
            </a:r>
            <a:r>
              <a:rPr lang="zh-CN" altLang="en-US" dirty="0"/>
              <a:t>发生量</a:t>
            </a:r>
          </a:p>
        </p:txBody>
      </p:sp>
      <p:sp>
        <p:nvSpPr>
          <p:cNvPr id="14" name="文本框 13">
            <a:extLst>
              <a:ext uri="{FF2B5EF4-FFF2-40B4-BE49-F238E27FC236}">
                <a16:creationId xmlns:a16="http://schemas.microsoft.com/office/drawing/2014/main" id="{84E92740-A078-82DD-3EC9-E6C3FFD3C264}"/>
              </a:ext>
            </a:extLst>
          </p:cNvPr>
          <p:cNvSpPr txBox="1"/>
          <p:nvPr/>
        </p:nvSpPr>
        <p:spPr>
          <a:xfrm>
            <a:off x="5220074" y="4599822"/>
            <a:ext cx="2880320" cy="369332"/>
          </a:xfrm>
          <a:prstGeom prst="rect">
            <a:avLst/>
          </a:prstGeom>
          <a:noFill/>
        </p:spPr>
        <p:txBody>
          <a:bodyPr wrap="square" rtlCol="0">
            <a:spAutoFit/>
          </a:bodyPr>
          <a:lstStyle/>
          <a:p>
            <a:pPr algn="ctr"/>
            <a:r>
              <a:rPr lang="zh-CN" altLang="en-US" dirty="0"/>
              <a:t>烧结球团</a:t>
            </a:r>
            <a:r>
              <a:rPr lang="en-US" altLang="zh-CN" dirty="0"/>
              <a:t>COG</a:t>
            </a:r>
            <a:r>
              <a:rPr lang="zh-CN" altLang="en-US" dirty="0"/>
              <a:t>消耗量</a:t>
            </a:r>
          </a:p>
        </p:txBody>
      </p:sp>
      <p:graphicFrame>
        <p:nvGraphicFramePr>
          <p:cNvPr id="15" name="表格 14">
            <a:extLst>
              <a:ext uri="{FF2B5EF4-FFF2-40B4-BE49-F238E27FC236}">
                <a16:creationId xmlns:a16="http://schemas.microsoft.com/office/drawing/2014/main" id="{FB91A99B-392F-F4D7-0EE1-52B60E766661}"/>
              </a:ext>
            </a:extLst>
          </p:cNvPr>
          <p:cNvGraphicFramePr>
            <a:graphicFrameLocks noGrp="1"/>
          </p:cNvGraphicFramePr>
          <p:nvPr>
            <p:extLst>
              <p:ext uri="{D42A27DB-BD31-4B8C-83A1-F6EECF244321}">
                <p14:modId xmlns:p14="http://schemas.microsoft.com/office/powerpoint/2010/main" val="89479490"/>
              </p:ext>
            </p:extLst>
          </p:nvPr>
        </p:nvGraphicFramePr>
        <p:xfrm>
          <a:off x="1835696" y="5278871"/>
          <a:ext cx="5989260" cy="1112520"/>
        </p:xfrm>
        <a:graphic>
          <a:graphicData uri="http://schemas.openxmlformats.org/drawingml/2006/table">
            <a:tbl>
              <a:tblPr firstRow="1" bandRow="1">
                <a:tableStyleId>{2D5ABB26-0587-4C30-8999-92F81FD0307C}</a:tableStyleId>
              </a:tblPr>
              <a:tblGrid>
                <a:gridCol w="2344231">
                  <a:extLst>
                    <a:ext uri="{9D8B030D-6E8A-4147-A177-3AD203B41FA5}">
                      <a16:colId xmlns:a16="http://schemas.microsoft.com/office/drawing/2014/main" val="2222341226"/>
                    </a:ext>
                  </a:extLst>
                </a:gridCol>
                <a:gridCol w="784440">
                  <a:extLst>
                    <a:ext uri="{9D8B030D-6E8A-4147-A177-3AD203B41FA5}">
                      <a16:colId xmlns:a16="http://schemas.microsoft.com/office/drawing/2014/main" val="1327533670"/>
                    </a:ext>
                  </a:extLst>
                </a:gridCol>
                <a:gridCol w="1424631">
                  <a:extLst>
                    <a:ext uri="{9D8B030D-6E8A-4147-A177-3AD203B41FA5}">
                      <a16:colId xmlns:a16="http://schemas.microsoft.com/office/drawing/2014/main" val="503558678"/>
                    </a:ext>
                  </a:extLst>
                </a:gridCol>
                <a:gridCol w="1435958">
                  <a:extLst>
                    <a:ext uri="{9D8B030D-6E8A-4147-A177-3AD203B41FA5}">
                      <a16:colId xmlns:a16="http://schemas.microsoft.com/office/drawing/2014/main" val="2537393129"/>
                    </a:ext>
                  </a:extLst>
                </a:gridCol>
              </a:tblGrid>
              <a:tr h="37084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RMSE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MAPE</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1350473"/>
                  </a:ext>
                </a:extLst>
              </a:tr>
              <a:tr h="370840">
                <a:tc>
                  <a:txBody>
                    <a:bodyPr/>
                    <a:lstStyle/>
                    <a:p>
                      <a:pPr algn="ctr"/>
                      <a:r>
                        <a:rPr lang="en-US" altLang="zh-CN" dirty="0"/>
                        <a:t>COG</a:t>
                      </a:r>
                      <a:r>
                        <a:rPr lang="zh-CN" altLang="en-US" dirty="0"/>
                        <a:t>发生量</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0.004</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0.069</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0.69%</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03459052"/>
                  </a:ext>
                </a:extLst>
              </a:tr>
              <a:tr h="370840">
                <a:tc>
                  <a:txBody>
                    <a:bodyPr/>
                    <a:lstStyle/>
                    <a:p>
                      <a:pPr algn="ctr"/>
                      <a:r>
                        <a:rPr lang="zh-CN" altLang="en-US" dirty="0"/>
                        <a:t>烧结球团</a:t>
                      </a:r>
                      <a:r>
                        <a:rPr lang="en-US" altLang="zh-CN" dirty="0"/>
                        <a:t>COG</a:t>
                      </a:r>
                      <a:r>
                        <a:rPr lang="zh-CN" altLang="en-US" dirty="0"/>
                        <a:t>消耗量</a:t>
                      </a: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0.005</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0.076</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a:t>0.09%</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086412"/>
                  </a:ext>
                </a:extLst>
              </a:tr>
            </a:tbl>
          </a:graphicData>
        </a:graphic>
      </p:graphicFrame>
      <p:pic>
        <p:nvPicPr>
          <p:cNvPr id="5" name="图片 4" descr="图表, 折线图&#10;&#10;描述已自动生成">
            <a:extLst>
              <a:ext uri="{FF2B5EF4-FFF2-40B4-BE49-F238E27FC236}">
                <a16:creationId xmlns:a16="http://schemas.microsoft.com/office/drawing/2014/main" id="{77DE7C4A-985B-C347-1693-7187BD041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440" y="1694266"/>
            <a:ext cx="3840000" cy="2880000"/>
          </a:xfrm>
          <a:prstGeom prst="rect">
            <a:avLst/>
          </a:prstGeom>
        </p:spPr>
      </p:pic>
      <p:pic>
        <p:nvPicPr>
          <p:cNvPr id="10" name="图片 9" descr="图表, 折线图&#10;&#10;描述已自动生成">
            <a:extLst>
              <a:ext uri="{FF2B5EF4-FFF2-40B4-BE49-F238E27FC236}">
                <a16:creationId xmlns:a16="http://schemas.microsoft.com/office/drawing/2014/main" id="{6A2FDBE9-0AFF-40F1-248B-9F662F285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10" y="1697879"/>
            <a:ext cx="3840000" cy="2880000"/>
          </a:xfrm>
          <a:prstGeom prst="rect">
            <a:avLst/>
          </a:prstGeom>
        </p:spPr>
      </p:pic>
    </p:spTree>
    <p:extLst>
      <p:ext uri="{BB962C8B-B14F-4D97-AF65-F5344CB8AC3E}">
        <p14:creationId xmlns:p14="http://schemas.microsoft.com/office/powerpoint/2010/main" val="1831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任务：</a:t>
                </a:r>
                <a:r>
                  <a:rPr lang="zh-CN" sz="2000">
                    <a:solidFill>
                      <a:srgbClr val="000000"/>
                    </a:solidFill>
                    <a:latin typeface="微软雅黑" panose="020B0503020204020204" pitchFamily="34" charset="-122"/>
                    <a:ea typeface="微软雅黑" panose="020B0503020204020204" pitchFamily="34" charset="-122"/>
                    <a:sym typeface="+mn-ea"/>
                  </a:rPr>
                  <a:t>模型参数修改、阅读文献</a:t>
                </a:r>
              </a:p>
              <a:p>
                <a:pPr marL="179705" lvl="0" indent="-179705" algn="just">
                  <a:lnSpc>
                    <a:spcPct val="130000"/>
                  </a:lnSpc>
                  <a:spcBef>
                    <a:spcPct val="0"/>
                  </a:spcBef>
                </a:pPr>
                <a:r>
                  <a:rPr lang="zh-CN" sz="2000">
                    <a:solidFill>
                      <a:srgbClr val="000000"/>
                    </a:solidFill>
                    <a:latin typeface="微软雅黑" panose="020B0503020204020204" pitchFamily="34" charset="-122"/>
                    <a:ea typeface="微软雅黑" panose="020B0503020204020204" pitchFamily="34" charset="-122"/>
                    <a:sym typeface="+mn-ea"/>
                  </a:rPr>
                  <a:t>新增两个约束：发电厂发电约束</a:t>
                </a:r>
              </a:p>
              <a:p>
                <a:pPr marL="179705" lvl="0" indent="-179705" algn="just">
                  <a:lnSpc>
                    <a:spcPct val="130000"/>
                  </a:lnSpc>
                  <a:spcBef>
                    <a:spcPct val="0"/>
                  </a:spcBef>
                </a:pP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E</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gent</a:t>
                </a:r>
                <a:r>
                  <a:rPr lang="zh-CN" sz="2000">
                    <a:solidFill>
                      <a:srgbClr val="000000"/>
                    </a:solidFill>
                    <a:latin typeface="微软雅黑" panose="020B0503020204020204" pitchFamily="34" charset="-122"/>
                    <a:ea typeface="微软雅黑" panose="020B0503020204020204" pitchFamily="34" charset="-122"/>
                    <a:sym typeface="+mn-ea"/>
                  </a:rPr>
                  <a:t>=</a:t>
                </a:r>
                <a14:m>
                  <m:oMath xmlns:m="http://schemas.openxmlformats.org/officeDocument/2006/math">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𝜎</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d>
                      <m:d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dPr>
                      <m:e>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𝑂</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𝑗𝑖𝑡</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𝐹</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𝑗𝑡</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𝑉</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𝑉</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m:t>
                            </m:r>
                          </m:sub>
                        </m:sSub>
                      </m:e>
                    </m:d>
                  </m:oMath>
                </a14:m>
                <a:endPar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endParaRPr>
              </a:p>
              <a:p>
                <a:pPr marL="179705" lvl="0" indent="-179705" algn="just">
                  <a:lnSpc>
                    <a:spcPct val="130000"/>
                  </a:lnSpc>
                  <a:spcBef>
                    <a:spcPct val="0"/>
                  </a:spcBef>
                </a:pPr>
                <a:r>
                  <a:rPr lang="zh-CN" sz="2000">
                    <a:solidFill>
                      <a:srgbClr val="000000"/>
                    </a:solidFill>
                    <a:latin typeface="微软雅黑" panose="020B0503020204020204" pitchFamily="34" charset="-122"/>
                    <a:ea typeface="微软雅黑" panose="020B0503020204020204" pitchFamily="34" charset="-122"/>
                    <a:sym typeface="+mn-ea"/>
                  </a:rPr>
                  <a:t>消耗单元热值约束</a:t>
                </a:r>
              </a:p>
              <a:p>
                <a:pPr marL="179705" lvl="0" indent="-179705" algn="just">
                  <a:lnSpc>
                    <a:spcPct val="130000"/>
                  </a:lnSpc>
                  <a:spcBef>
                    <a:spcPct val="0"/>
                  </a:spcBef>
                </a:pP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hv</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V</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ij</a:t>
                </a:r>
              </a:p>
              <a:p>
                <a:pPr marL="179705" lvl="0" indent="-179705" algn="just">
                  <a:lnSpc>
                    <a:spcPct val="130000"/>
                  </a:lnSpc>
                  <a:spcBef>
                    <a:spcPct val="0"/>
                  </a:spcBef>
                </a:pPr>
                <a:r>
                  <a:rPr lang="zh-CN" sz="2000">
                    <a:solidFill>
                      <a:srgbClr val="000000"/>
                    </a:solidFill>
                    <a:latin typeface="微软雅黑" panose="020B0503020204020204" pitchFamily="34" charset="-122"/>
                    <a:ea typeface="微软雅黑" panose="020B0503020204020204" pitchFamily="34" charset="-122"/>
                    <a:sym typeface="+mn-ea"/>
                  </a:rPr>
                  <a:t>确定了t时刻煤气的产出量；消耗单元在t时刻的消耗量：</a:t>
                </a: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V</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ij</a:t>
                </a: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=hv</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sz="2000" i="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c</a:t>
                </a:r>
                <a:r>
                  <a:rPr lang="zh-CN" sz="2000" i="1" baseline="-25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通过热值约束来确定；存储单元能力范围；煤气柜在t时刻的消耗量通过煤气柜位波动确定；决策变量为在 </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t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时段工序</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i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煤气 </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j</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的投入量</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,在 t 时段煤气 j 的煤气柜位,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煤气在不同</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t</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时段下的方案还未确定。</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Choice>
        <mc:Fallback xmlns="">
          <p:sp>
            <p:nvSpPr>
              <p:cNvPr id="10247" name="矩形 12"/>
              <p:cNvSpPr>
                <a:spLocks noRot="1" noChangeAspect="1" noMove="1" noResize="1" noEditPoints="1" noAdjustHandles="1" noChangeArrowheads="1" noChangeShapeType="1" noTextEdit="1"/>
              </p:cNvSpPr>
              <p:nvPr>
                <p:custDataLst>
                  <p:tags r:id="rId5"/>
                </p:custDataLst>
              </p:nvPr>
            </p:nvSpPr>
            <p:spPr>
              <a:xfrm>
                <a:off x="539750" y="1989455"/>
                <a:ext cx="7920355" cy="4364355"/>
              </a:xfrm>
              <a:prstGeom prst="rect">
                <a:avLst/>
              </a:prstGeom>
              <a:blipFill rotWithShape="1">
                <a:blip r:embed="rId6"/>
                <a:stretch>
                  <a:fillRect/>
                </a:stretch>
              </a:blipFill>
              <a:ln w="9525">
                <a:noFill/>
              </a:ln>
            </p:spPr>
            <p:txBody>
              <a:bodyPr/>
              <a:lstStyle/>
              <a:p>
                <a:r>
                  <a:rPr lang="zh-CN" altLang="en-US">
                    <a:noFill/>
                  </a:rPr>
                  <a:t> </a:t>
                </a:r>
              </a:p>
            </p:txBody>
          </p:sp>
        </mc:Fallback>
      </mc:AlternateContent>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2023.5.6</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2133600"/>
            <a:ext cx="9144000" cy="23749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915" name="副标题 2"/>
          <p:cNvSpPr txBox="1"/>
          <p:nvPr/>
        </p:nvSpPr>
        <p:spPr>
          <a:xfrm>
            <a:off x="817563" y="2962275"/>
            <a:ext cx="7488237" cy="183515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buNone/>
            </a:pPr>
            <a:r>
              <a:rPr lang="zh-CN" altLang="en-US" sz="4400" b="1">
                <a:solidFill>
                  <a:srgbClr val="0000CC"/>
                </a:solidFill>
                <a:latin typeface="Tahoma" panose="020B0604030504040204" pitchFamily="34" charset="0"/>
                <a:ea typeface="幼圆" panose="02010509060101010101" pitchFamily="49" charset="-122"/>
              </a:rPr>
              <a:t>谢谢！</a:t>
            </a:r>
            <a:endParaRPr lang="en-US" altLang="zh-CN" sz="4400" b="1">
              <a:solidFill>
                <a:srgbClr val="0000CC"/>
              </a:solidFill>
              <a:latin typeface="Tahoma" panose="020B0604030504040204" pitchFamily="34" charset="0"/>
              <a:ea typeface="幼圆" panose="02010509060101010101" pitchFamily="49"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工业软件进展：学习</a:t>
                </a:r>
                <a:r>
                  <a:rPr lang="en-US" altLang="zh-CN" sz="2100">
                    <a:solidFill>
                      <a:srgbClr val="000000"/>
                    </a:solidFill>
                    <a:latin typeface="微软雅黑" panose="020B0503020204020204" pitchFamily="34" charset="-122"/>
                    <a:ea typeface="微软雅黑" panose="020B0503020204020204" pitchFamily="34" charset="-122"/>
                  </a:rPr>
                  <a:t>VUE</a:t>
                </a:r>
                <a:r>
                  <a:rPr lang="zh-CN" altLang="en-US" sz="2100">
                    <a:solidFill>
                      <a:srgbClr val="000000"/>
                    </a:solidFill>
                    <a:latin typeface="微软雅黑" panose="020B0503020204020204" pitchFamily="34" charset="-122"/>
                    <a:ea typeface="微软雅黑" panose="020B0503020204020204" pitchFamily="34" charset="-122"/>
                  </a:rPr>
                  <a:t>使用</a:t>
                </a:r>
              </a:p>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任务：修改热值约束</a:t>
                </a:r>
                <a:r>
                  <a:rPr lang="zh-CN" sz="2000">
                    <a:solidFill>
                      <a:srgbClr val="000000"/>
                    </a:solidFill>
                    <a:latin typeface="微软雅黑" panose="020B0503020204020204" pitchFamily="34" charset="-122"/>
                    <a:ea typeface="微软雅黑" panose="020B0503020204020204" pitchFamily="34" charset="-122"/>
                    <a:sym typeface="+mn-ea"/>
                  </a:rPr>
                  <a:t>、增加比例混合方案约束、阅读文献</a:t>
                </a:r>
              </a:p>
              <a:p>
                <a:pPr marL="179705" lvl="0" indent="-179705" algn="just">
                  <a:lnSpc>
                    <a:spcPct val="130000"/>
                  </a:lnSpc>
                  <a:spcBef>
                    <a:spcPct val="0"/>
                  </a:spcBef>
                </a:pP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热值约束分为两部分，一部分是需求量相对稳定，且种类比较单一的煤气消耗工序，约束为</a:t>
                </a:r>
                <a14:m>
                  <m:oMath xmlns:m="http://schemas.openxmlformats.org/officeDocument/2006/math">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sSubSup>
                          <m:sSubSup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Sup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𝑇</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up>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𝑚𝑖𝑛</m:t>
                            </m:r>
                          </m:sup>
                        </m:sSubSup>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𝑉</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Sup>
                      <m:sSubSup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Sup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𝑇</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up>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𝑚𝑎𝑥</m:t>
                        </m:r>
                      </m:sup>
                    </m:sSubSup>
                    <m:r>
                      <a:rPr lang="en-US" altLang="zh-CN" sz="2000" i="1">
                        <a:solidFill>
                          <a:srgbClr val="000000"/>
                        </a:solidFill>
                        <a:latin typeface="Cambria Math" panose="02040503050406030204" pitchFamily="18" charset="0"/>
                        <a:ea typeface="MS Mincho" charset="0"/>
                        <a:cs typeface="Cambria Math" panose="02040503050406030204" pitchFamily="18" charset="0"/>
                        <a:sym typeface="+mn-ea"/>
                      </a:rPr>
                      <m:t> </m:t>
                    </m:r>
                  </m:oMath>
                </a14:m>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，另一部分为使用混合煤气的热轧用户，</a:t>
                </a:r>
                <a14:m>
                  <m:oMath xmlns:m="http://schemas.openxmlformats.org/officeDocument/2006/math">
                    <m:d>
                      <m:dPr>
                        <m:begChr m:val="|"/>
                        <m:endChr m:val="|"/>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dPr>
                      <m:e>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nary>
                              <m:naryPr>
                                <m:chr m:val="∑"/>
                                <m:limLoc m:val="subSup"/>
                                <m:supHide m:val="on"/>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naryPr>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m:t>
                                </m:r>
                              </m:sub>
                              <m:sup/>
                              <m:e>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𝑅</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m:t>
                                    </m:r>
                                  </m:sub>
                                </m:sSub>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𝑉</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Sub>
                              </m:e>
                            </m:nary>
                          </m:num>
                          <m:den>
                            <m:nary>
                              <m:naryPr>
                                <m:chr m:val="∑"/>
                                <m:limLoc m:val="subSup"/>
                                <m:supHide m:val="on"/>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naryPr>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𝑗</m:t>
                                </m:r>
                              </m:sub>
                              <m:sup/>
                              <m:e>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𝑉</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𝑖𝑗</m:t>
                                    </m:r>
                                  </m:sub>
                                </m:sSub>
                              </m:e>
                            </m:nary>
                          </m:den>
                        </m:f>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𝑅</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𝑛</m:t>
                            </m:r>
                          </m:sub>
                        </m:sSub>
                      </m:e>
                    </m:d>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𝜎</m:t>
                    </m:r>
                  </m:oMath>
                </a14:m>
                <a:r>
                  <a:rPr lang="en-US" altLang="zh-CN" sz="20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14:m>
                  <m:oMath xmlns:m="http://schemas.openxmlformats.org/officeDocument/2006/math">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𝜎</m:t>
                    </m:r>
                  </m:oMath>
                </a14:m>
                <a:r>
                  <a:rPr lang="zh-CN" altLang="en-US" sz="2000">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a:t>为允许误差范围）</a:t>
                </a:r>
                <a:endPar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混合比例约束确定按照不同煤气混合方案进行，</a:t>
                </a:r>
                <a14:m>
                  <m:oMath xmlns:m="http://schemas.openxmlformats.org/officeDocument/2006/math">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12</m:t>
                        </m:r>
                      </m:sub>
                    </m:sSub>
                    <m:r>
                      <a:rPr lang="en-US" altLang="zh-CN"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2</m:t>
                            </m:r>
                          </m:sub>
                        </m:sSub>
                      </m:den>
                    </m:f>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2</m:t>
                            </m:r>
                          </m:sub>
                        </m:sSub>
                      </m:den>
                    </m:f>
                  </m:oMath>
                </a14:m>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14:m>
                  <m:oMath xmlns:m="http://schemas.openxmlformats.org/officeDocument/2006/math">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13</m:t>
                        </m:r>
                      </m:sub>
                    </m:sSub>
                    <m:r>
                      <a:rPr lang="en-US" altLang="zh-CN" sz="2000">
                        <a:solidFill>
                          <a:srgbClr val="000000"/>
                        </a:solidFill>
                        <a:latin typeface="Cambria Math" panose="02040503050406030204" pitchFamily="18" charset="0"/>
                        <a:ea typeface="微软雅黑" panose="020B0503020204020204" pitchFamily="34" charset="-122"/>
                        <a:cs typeface="Times New Roman" panose="020206030504050203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3</m:t>
                            </m:r>
                          </m:sub>
                        </m:sSub>
                      </m:den>
                    </m:f>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3</m:t>
                            </m:r>
                          </m:sub>
                        </m:sSub>
                      </m:den>
                    </m:f>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23</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2</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3</m:t>
                            </m:r>
                          </m:sub>
                        </m:sSub>
                      </m:den>
                    </m:f>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f>
                      <m:f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fPr>
                      <m:num>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2</m:t>
                            </m:r>
                          </m:sub>
                        </m:sSub>
                      </m:num>
                      <m:den>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𝛼</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3</m:t>
                            </m:r>
                          </m:sub>
                        </m:sSub>
                      </m:den>
                    </m:f>
                  </m:oMath>
                </a14:m>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在比例上符合工艺要求，并且同一时间在同一工序混合方案互斥。</a:t>
                </a:r>
                <a14:m>
                  <m:oMath xmlns:m="http://schemas.openxmlformats.org/officeDocument/2006/math">
                    <m:nary>
                      <m:naryPr>
                        <m:chr m:val="∑"/>
                        <m:limLoc m:val="subSup"/>
                        <m:supHide m:val="on"/>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naryPr>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𝑙</m:t>
                        </m:r>
                      </m:sub>
                      <m:sup/>
                      <m:e>
                        <m:sSub>
                          <m:sSubPr>
                            <m:ctrlP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𝑒</m:t>
                            </m:r>
                          </m:e>
                          <m: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𝑖𝑙𝑡</m:t>
                            </m:r>
                          </m:sub>
                        </m:sSub>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=1   </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𝑖</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𝐼</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𝑙</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𝐿</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𝑡</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a:solidFill>
                              <a:srgbClr val="000000"/>
                            </a:solidFill>
                            <a:latin typeface="Cambria Math" panose="02040503050406030204" pitchFamily="18" charset="0"/>
                            <a:ea typeface="微软雅黑" panose="020B0503020204020204" pitchFamily="34" charset="-122"/>
                            <a:cs typeface="Cambria Math" panose="02040503050406030204" pitchFamily="18" charset="0"/>
                            <a:sym typeface="+mn-ea"/>
                          </a:rPr>
                          <m:t>𝑇</m:t>
                        </m:r>
                      </m:e>
                    </m:nary>
                  </m:oMath>
                </a14:m>
                <a:endPar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看代码</a:t>
                </a:r>
                <a:endPar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Choice>
        <mc:Fallback xmlns="">
          <p:sp>
            <p:nvSpPr>
              <p:cNvPr id="10247" name="矩形 12"/>
              <p:cNvSpPr>
                <a:spLocks noRot="1" noChangeAspect="1" noMove="1" noResize="1" noEditPoints="1" noAdjustHandles="1" noChangeArrowheads="1" noChangeShapeType="1" noTextEdit="1"/>
              </p:cNvSpPr>
              <p:nvPr>
                <p:custDataLst>
                  <p:tags r:id="rId5"/>
                </p:custDataLst>
              </p:nvPr>
            </p:nvSpPr>
            <p:spPr>
              <a:xfrm>
                <a:off x="539750" y="1989455"/>
                <a:ext cx="7920355" cy="4364355"/>
              </a:xfrm>
              <a:prstGeom prst="rect">
                <a:avLst/>
              </a:prstGeom>
              <a:blipFill rotWithShape="1">
                <a:blip r:embed="rId6"/>
                <a:stretch>
                  <a:fillRect b="-15670"/>
                </a:stretch>
              </a:blipFill>
              <a:ln w="9525">
                <a:noFill/>
              </a:ln>
            </p:spPr>
            <p:txBody>
              <a:bodyPr/>
              <a:lstStyle/>
              <a:p>
                <a:r>
                  <a:rPr lang="zh-CN" altLang="en-US">
                    <a:noFill/>
                  </a:rPr>
                  <a:t> </a:t>
                </a:r>
              </a:p>
            </p:txBody>
          </p:sp>
        </mc:Fallback>
      </mc:AlternateContent>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2023.5.20</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任务</a:t>
            </a:r>
            <a:r>
              <a:rPr lang="en-US" altLang="zh-CN" sz="2100">
                <a:solidFill>
                  <a:srgbClr val="000000"/>
                </a:solidFill>
                <a:latin typeface="微软雅黑" panose="020B0503020204020204" pitchFamily="34" charset="-122"/>
                <a:ea typeface="微软雅黑" panose="020B0503020204020204" pitchFamily="34" charset="-122"/>
              </a:rPr>
              <a:t>1</a:t>
            </a:r>
            <a:r>
              <a:rPr lang="zh-CN" altLang="en-US" sz="2100">
                <a:solidFill>
                  <a:srgbClr val="000000"/>
                </a:solidFill>
                <a:latin typeface="微软雅黑" panose="020B0503020204020204" pitchFamily="34" charset="-122"/>
                <a:ea typeface="微软雅黑" panose="020B0503020204020204" pitchFamily="34" charset="-122"/>
              </a:rPr>
              <a:t>：研究方向进展</a:t>
            </a:r>
          </a:p>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正看师兄的拉格朗日氧气方向代码</a:t>
            </a:r>
          </a:p>
          <a:p>
            <a:pPr marL="179705" lvl="0" indent="-179705" algn="just">
              <a:lnSpc>
                <a:spcPct val="130000"/>
              </a:lnSpc>
              <a:spcBef>
                <a:spcPct val="0"/>
              </a:spcBef>
            </a:pPr>
            <a:r>
              <a:rPr lang="zh-CN" altLang="en-US" sz="2000">
                <a:solidFill>
                  <a:srgbClr val="000000"/>
                </a:solidFill>
                <a:latin typeface="微软雅黑" panose="020B0503020204020204" pitchFamily="34" charset="-122"/>
                <a:ea typeface="微软雅黑" panose="020B0503020204020204" pitchFamily="34" charset="-122"/>
                <a:sym typeface="+mn-ea"/>
              </a:rPr>
              <a:t>任务</a:t>
            </a:r>
            <a:r>
              <a:rPr lang="en-US" altLang="zh-CN" sz="2000">
                <a:solidFill>
                  <a:srgbClr val="000000"/>
                </a:solidFill>
                <a:latin typeface="微软雅黑" panose="020B0503020204020204" pitchFamily="34" charset="-122"/>
                <a:ea typeface="微软雅黑" panose="020B0503020204020204" pitchFamily="34" charset="-122"/>
                <a:sym typeface="+mn-ea"/>
              </a:rPr>
              <a:t>2</a:t>
            </a:r>
            <a:r>
              <a:rPr lang="zh-CN" altLang="en-US" sz="2000">
                <a:solidFill>
                  <a:srgbClr val="000000"/>
                </a:solidFill>
                <a:latin typeface="微软雅黑" panose="020B0503020204020204" pitchFamily="34" charset="-122"/>
                <a:ea typeface="微软雅黑" panose="020B0503020204020204" pitchFamily="34" charset="-122"/>
                <a:sym typeface="+mn-ea"/>
              </a:rPr>
              <a:t>：工业软件进展</a:t>
            </a:r>
            <a:endParaRPr lang="zh-CN" altLang="en-US" sz="20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r>
              <a:rPr lang="zh-CN" altLang="en-US" sz="2000">
                <a:solidFill>
                  <a:srgbClr val="000000"/>
                </a:solidFill>
                <a:latin typeface="微软雅黑" panose="020B0503020204020204" pitchFamily="34" charset="-122"/>
                <a:ea typeface="微软雅黑" panose="020B0503020204020204" pitchFamily="34" charset="-122"/>
                <a:sym typeface="+mn-ea"/>
              </a:rPr>
              <a:t>数据库中检测的数据在前端中可以显示，图表还未连接到数据；正在了解工业软件后端代码</a:t>
            </a:r>
            <a:endParaRPr lang="zh-CN" altLang="en-US" sz="20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2023.5.27</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pic>
        <p:nvPicPr>
          <p:cNvPr id="3" name="图片 2" descr="mmexport1685108206189"/>
          <p:cNvPicPr>
            <a:picLocks noChangeAspect="1"/>
          </p:cNvPicPr>
          <p:nvPr/>
        </p:nvPicPr>
        <p:blipFill>
          <a:blip r:embed="rId5"/>
          <a:stretch>
            <a:fillRect/>
          </a:stretch>
        </p:blipFill>
        <p:spPr>
          <a:xfrm>
            <a:off x="707390" y="4221480"/>
            <a:ext cx="7752715" cy="23729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任务</a:t>
            </a:r>
            <a:r>
              <a:rPr lang="en-US" altLang="zh-CN" sz="2100">
                <a:solidFill>
                  <a:srgbClr val="000000"/>
                </a:solidFill>
                <a:latin typeface="微软雅黑" panose="020B0503020204020204" pitchFamily="34" charset="-122"/>
                <a:ea typeface="微软雅黑" panose="020B0503020204020204" pitchFamily="34" charset="-122"/>
              </a:rPr>
              <a:t>1</a:t>
            </a:r>
            <a:r>
              <a:rPr lang="zh-CN" altLang="en-US" sz="2100">
                <a:solidFill>
                  <a:srgbClr val="000000"/>
                </a:solidFill>
                <a:latin typeface="微软雅黑" panose="020B0503020204020204" pitchFamily="34" charset="-122"/>
                <a:ea typeface="微软雅黑" panose="020B0503020204020204" pitchFamily="34" charset="-122"/>
              </a:rPr>
              <a:t>：研究方向进展</a:t>
            </a:r>
          </a:p>
          <a:p>
            <a:pPr marL="179705" lvl="0" indent="-179705" algn="just">
              <a:lnSpc>
                <a:spcPct val="130000"/>
              </a:lnSpc>
              <a:spcBef>
                <a:spcPct val="0"/>
              </a:spcBef>
            </a:pPr>
            <a:r>
              <a:rPr lang="zh-CN" altLang="en-US" sz="2100">
                <a:solidFill>
                  <a:srgbClr val="000000"/>
                </a:solidFill>
                <a:latin typeface="微软雅黑" panose="020B0503020204020204" pitchFamily="34" charset="-122"/>
                <a:ea typeface="微软雅黑" panose="020B0503020204020204" pitchFamily="34" charset="-122"/>
              </a:rPr>
              <a:t>添加目标函数，修改符号，看代码</a:t>
            </a:r>
          </a:p>
          <a:p>
            <a:pPr marL="179705" lvl="0" indent="-179705" algn="just">
              <a:lnSpc>
                <a:spcPct val="130000"/>
              </a:lnSpc>
              <a:spcBef>
                <a:spcPct val="0"/>
              </a:spcBef>
            </a:pPr>
            <a:r>
              <a:rPr lang="zh-CN" altLang="en-US" sz="2000">
                <a:solidFill>
                  <a:srgbClr val="000000"/>
                </a:solidFill>
                <a:latin typeface="微软雅黑" panose="020B0503020204020204" pitchFamily="34" charset="-122"/>
                <a:ea typeface="微软雅黑" panose="020B0503020204020204" pitchFamily="34" charset="-122"/>
                <a:sym typeface="+mn-ea"/>
              </a:rPr>
              <a:t>任务</a:t>
            </a:r>
            <a:r>
              <a:rPr lang="en-US" altLang="zh-CN" sz="2000">
                <a:solidFill>
                  <a:srgbClr val="000000"/>
                </a:solidFill>
                <a:latin typeface="微软雅黑" panose="020B0503020204020204" pitchFamily="34" charset="-122"/>
                <a:ea typeface="微软雅黑" panose="020B0503020204020204" pitchFamily="34" charset="-122"/>
                <a:sym typeface="+mn-ea"/>
              </a:rPr>
              <a:t>2</a:t>
            </a:r>
            <a:r>
              <a:rPr lang="zh-CN" altLang="en-US" sz="2000">
                <a:solidFill>
                  <a:srgbClr val="000000"/>
                </a:solidFill>
                <a:latin typeface="微软雅黑" panose="020B0503020204020204" pitchFamily="34" charset="-122"/>
                <a:ea typeface="微软雅黑" panose="020B0503020204020204" pitchFamily="34" charset="-122"/>
                <a:sym typeface="+mn-ea"/>
              </a:rPr>
              <a:t>：工业软件进展</a:t>
            </a:r>
            <a:endParaRPr lang="zh-CN" altLang="en-US" sz="20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r>
              <a:rPr lang="zh-CN" altLang="en-US" sz="2000">
                <a:solidFill>
                  <a:srgbClr val="000000"/>
                </a:solidFill>
                <a:latin typeface="微软雅黑" panose="020B0503020204020204" pitchFamily="34" charset="-122"/>
                <a:ea typeface="微软雅黑" panose="020B0503020204020204" pitchFamily="34" charset="-122"/>
                <a:sym typeface="+mn-ea"/>
              </a:rPr>
              <a:t>数据库中的煤气柜位和煤气放散量可以在前端折线图中对应</a:t>
            </a:r>
            <a:endParaRPr lang="zh-CN" altLang="en-US" sz="200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a:solidFill>
                  <a:srgbClr val="042FA8"/>
                </a:solidFill>
                <a:latin typeface="幼圆" panose="02010509060101010101" pitchFamily="49" charset="-122"/>
                <a:ea typeface="幼圆" panose="02010509060101010101" pitchFamily="49" charset="-122"/>
                <a:cs typeface="+mj-cs"/>
              </a:rPr>
              <a:t> 2023.6.3</a:t>
            </a:r>
            <a:endParaRPr kumimoji="0" lang="zh-CN" altLang="en-US" sz="32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pic>
        <p:nvPicPr>
          <p:cNvPr id="4" name="图片 3" descr="mmexport1685541591698"/>
          <p:cNvPicPr>
            <a:picLocks noChangeAspect="1"/>
          </p:cNvPicPr>
          <p:nvPr/>
        </p:nvPicPr>
        <p:blipFill>
          <a:blip r:embed="rId5"/>
          <a:stretch>
            <a:fillRect/>
          </a:stretch>
        </p:blipFill>
        <p:spPr>
          <a:xfrm>
            <a:off x="827405" y="3717290"/>
            <a:ext cx="7623175" cy="2914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sym typeface="+mn-ea"/>
              </a:rPr>
              <a:t>工业软件进展</a:t>
            </a:r>
            <a:endParaRPr lang="zh-CN" altLang="en-US" sz="2000" dirty="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r>
              <a:rPr lang="zh-CN" altLang="en-US" sz="2000" dirty="0">
                <a:solidFill>
                  <a:srgbClr val="000000"/>
                </a:solidFill>
                <a:latin typeface="微软雅黑" panose="020B0503020204020204" pitchFamily="34" charset="-122"/>
                <a:ea typeface="微软雅黑" panose="020B0503020204020204" pitchFamily="34" charset="-122"/>
                <a:sym typeface="+mn-ea"/>
              </a:rPr>
              <a:t>四个界面可以相互跳转</a:t>
            </a:r>
            <a:endParaRPr lang="zh-CN" altLang="en-US" sz="2000" dirty="0">
              <a:solidFill>
                <a:srgbClr val="000000"/>
              </a:solidFill>
              <a:latin typeface="微软雅黑" panose="020B0503020204020204" pitchFamily="34" charset="-122"/>
              <a:ea typeface="微软雅黑" panose="020B0503020204020204" pitchFamily="34" charset="-122"/>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lvl="0" indent="0" algn="just">
              <a:lnSpc>
                <a:spcPct val="130000"/>
              </a:lnSpc>
              <a:spcBef>
                <a:spcPct val="0"/>
              </a:spcBef>
              <a:buNone/>
            </a:pP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2023.6.6</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5" name="recording-2023-06-06-11-00-1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07604" y="3059604"/>
            <a:ext cx="7128792" cy="34307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n-cs"/>
            </a:endParaRPr>
          </a:p>
        </p:txBody>
      </p:sp>
      <p:sp>
        <p:nvSpPr>
          <p:cNvPr id="25" name="标题 1"/>
          <p:cNvSpPr txBox="1"/>
          <p:nvPr/>
        </p:nvSpPr>
        <p:spPr>
          <a:xfrm>
            <a:off x="323850" y="206375"/>
            <a:ext cx="8362950" cy="792163"/>
          </a:xfrm>
          <a:prstGeom prst="rect">
            <a:avLst/>
          </a:prstGeom>
        </p:spPr>
        <p:txBody>
          <a:bodyPr anchor="ctr">
            <a:normAutofit/>
          </a:bodyPr>
          <a:lstStyle/>
          <a:p>
            <a:pPr marR="0" defTabSz="914400" fontAlgn="auto">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n-cs"/>
            </a:endParaRPr>
          </a:p>
        </p:txBody>
      </p:sp>
      <p:sp>
        <p:nvSpPr>
          <p:cNvPr id="33" name="圆角矩形 11"/>
          <p:cNvSpPr>
            <a:spLocks noChangeArrowheads="1"/>
          </p:cNvSpPr>
          <p:nvPr/>
        </p:nvSpPr>
        <p:spPr bwMode="auto">
          <a:xfrm>
            <a:off x="382588" y="1143000"/>
            <a:ext cx="8288338" cy="547688"/>
          </a:xfrm>
          <a:prstGeom prst="roundRect">
            <a:avLst>
              <a:gd name="adj" fmla="val 0"/>
            </a:avLst>
          </a:prstGeom>
          <a:solidFill>
            <a:srgbClr val="00B0F0"/>
          </a:solidFill>
          <a:ln>
            <a:noFill/>
          </a:ln>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研究进展 </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圆角矩形 11"/>
          <p:cNvSpPr/>
          <p:nvPr/>
        </p:nvSpPr>
        <p:spPr>
          <a:xfrm>
            <a:off x="382905" y="1852930"/>
            <a:ext cx="8404860" cy="4951730"/>
          </a:xfrm>
          <a:prstGeom prst="roundRect">
            <a:avLst>
              <a:gd name="adj" fmla="val 2185"/>
            </a:avLst>
          </a:prstGeom>
          <a:noFill/>
          <a:ln w="19050" cap="flat">
            <a:solidFill>
              <a:srgbClr val="FF6600"/>
            </a:solidFill>
            <a:miter lim="400000"/>
          </a:ln>
          <a:effectLst/>
          <a:sp3d/>
        </p:spPr>
        <p:style>
          <a:lnRef idx="0">
            <a:scrgbClr r="0" g="0" b="0"/>
          </a:lnRef>
          <a:fillRef idx="0">
            <a:scrgbClr r="0" g="0" b="0"/>
          </a:fillRef>
          <a:effectRef idx="0">
            <a:scrgbClr r="0" g="0" b="0"/>
          </a:effectRef>
          <a:fontRef idx="none"/>
        </p:style>
        <p:txBody>
          <a:bodyPr spcFirstLastPara="1" lIns="71438" tIns="71438" rIns="71438" bIns="71438" spcCol="3810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12"/>
          <p:cNvSpPr/>
          <p:nvPr>
            <p:custDataLst>
              <p:tags r:id="rId1"/>
            </p:custDataLst>
          </p:nvPr>
        </p:nvSpPr>
        <p:spPr>
          <a:xfrm>
            <a:off x="539750" y="1989455"/>
            <a:ext cx="7920355" cy="436435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研究方向进展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修改模型，看拉格朗日方面的文献，编写拉格朗日松弛代码。</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工业软件进展</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将管网监测页面完善煤气的发生与消耗、煤气柜检测部分</a:t>
            </a: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79705" lvl="0" indent="-179705" algn="just">
              <a:lnSpc>
                <a:spcPct val="130000"/>
              </a:lnSpc>
              <a:spcBef>
                <a:spcPct val="0"/>
              </a:spcBef>
            </a:pPr>
            <a:endPar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标题 1"/>
          <p:cNvSpPr txBox="1"/>
          <p:nvPr>
            <p:custDataLst>
              <p:tags r:id="rId2"/>
            </p:custDataLst>
          </p:nvPr>
        </p:nvSpPr>
        <p:spPr>
          <a:xfrm>
            <a:off x="250825" y="-100012"/>
            <a:ext cx="8362950" cy="792163"/>
          </a:xfrm>
          <a:prstGeom prst="rect">
            <a:avLst/>
          </a:prstGeom>
        </p:spPr>
        <p:txBody>
          <a:bodyPr anchor="ctr">
            <a:normAutofit/>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进展汇报</a:t>
            </a:r>
            <a:r>
              <a:rPr kumimoji="0" lang="en-US" altLang="zh-CN" sz="3200" b="1" kern="1200" cap="none" spc="0" normalizeH="0" baseline="0" noProof="0" dirty="0">
                <a:solidFill>
                  <a:srgbClr val="042FA8"/>
                </a:solidFill>
                <a:latin typeface="幼圆" panose="02010509060101010101" pitchFamily="49" charset="-122"/>
                <a:ea typeface="幼圆" panose="02010509060101010101" pitchFamily="49" charset="-122"/>
                <a:cs typeface="+mj-cs"/>
              </a:rPr>
              <a:t> 2023.7.8</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2421" y="3660734"/>
            <a:ext cx="6048672" cy="299089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fa87845-0c62-4a35-aa65-6d8a9b47d16a"/>
  <p:tag name="COMMONDATA" val="eyJoZGlkIjoiMzY3ODhmOTI0NmM5OWM2MzMyMzMzNDQzMzg5MTZmOT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2011主题">
  <a:themeElements>
    <a:clrScheme name="1_2011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2011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2011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11734</TotalTime>
  <Words>1722</Words>
  <Application>Microsoft Office PowerPoint</Application>
  <PresentationFormat>全屏显示(4:3)</PresentationFormat>
  <Paragraphs>366</Paragraphs>
  <Slides>40</Slides>
  <Notes>39</Notes>
  <HiddenSlides>0</HiddenSlides>
  <MMClips>7</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等线</vt:lpstr>
      <vt:lpstr>黑体</vt:lpstr>
      <vt:lpstr>微软雅黑</vt:lpstr>
      <vt:lpstr>幼圆</vt:lpstr>
      <vt:lpstr>Arial</vt:lpstr>
      <vt:lpstr>Calibri</vt:lpstr>
      <vt:lpstr>Cambria Math</vt:lpstr>
      <vt:lpstr>Tahoma</vt:lpstr>
      <vt:lpstr>Times New Roman</vt:lpstr>
      <vt:lpstr>2_2011主题</vt:lpstr>
      <vt:lpstr>Visio.Drawing.15</vt:lpstr>
      <vt:lpstr>进展汇报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zi han</cp:lastModifiedBy>
  <cp:revision>1453</cp:revision>
  <dcterms:created xsi:type="dcterms:W3CDTF">2015-05-26T06:46:00Z</dcterms:created>
  <dcterms:modified xsi:type="dcterms:W3CDTF">2024-03-30T02:02:15Z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E0920096791B4765B8E042AA759172FF</vt:lpwstr>
  </property>
</Properties>
</file>